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9" r:id="rId22"/>
    <p:sldId id="277" r:id="rId23"/>
    <p:sldId id="278" r:id="rId24"/>
  </p:sldIdLst>
  <p:sldSz cx="12192000" cy="6858000"/>
  <p:notesSz cx="6858000" cy="9144000"/>
  <p:embeddedFontLst>
    <p:embeddedFont>
      <p:font typeface="Calibri Light" panose="020F0302020204030204" pitchFamily="34" charset="0"/>
      <p:regular r:id="rId26"/>
      <p:italic r:id="rId27"/>
    </p:embeddedFont>
    <p:embeddedFont>
      <p:font typeface="Calibri" panose="020F0502020204030204" pitchFamily="34" charset="0"/>
      <p:regular r:id="rId28"/>
      <p:bold r:id="rId29"/>
      <p:italic r:id="rId30"/>
      <p:boldItalic r:id="rId31"/>
    </p:embeddedFont>
    <p:embeddedFont>
      <p:font typeface="Segoe UI Black" panose="020B0A02040204020203" pitchFamily="34" charset="0"/>
      <p:bold r:id="rId32"/>
      <p:boldItalic r:id="rId33"/>
    </p:embeddedFont>
    <p:embeddedFont>
      <p:font typeface="Franklin Gothic Heavy" panose="020B0903020102020204" pitchFamily="34" charset="0"/>
      <p:regular r:id="rId34"/>
      <p: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80"/>
    <a:srgbClr val="1B3664"/>
    <a:srgbClr val="47773D"/>
    <a:srgbClr val="FA9D26"/>
    <a:srgbClr val="F36D24"/>
    <a:srgbClr val="8F1838"/>
    <a:srgbClr val="FFB7FF"/>
    <a:srgbClr val="FF8FFF"/>
    <a:srgbClr val="FECC00"/>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1136971211096893"/>
          <c:y val="0.11723651570756778"/>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Income</c:v>
                </c:pt>
              </c:strCache>
            </c:strRef>
          </c:tx>
          <c:spPr>
            <a:ln>
              <a:noFill/>
            </a:ln>
          </c:spPr>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D6B4-40AA-85F8-35D3E3FDDEFB}"/>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D6B4-40AA-85F8-35D3E3FDDEFB}"/>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D6B4-40AA-85F8-35D3E3FDDEFB}"/>
              </c:ext>
            </c:extLst>
          </c:dPt>
          <c:dPt>
            <c:idx val="3"/>
            <c:bubble3D val="0"/>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D6B4-40AA-85F8-35D3E3FDDEFB}"/>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Helping Hand for Relief and Development</c:v>
                </c:pt>
                <c:pt idx="1">
                  <c:v>Life for Relief and Development</c:v>
                </c:pt>
                <c:pt idx="2">
                  <c:v>Global Ehsan Relief</c:v>
                </c:pt>
                <c:pt idx="3">
                  <c:v>Hayrat Aid Association </c:v>
                </c:pt>
              </c:strCache>
            </c:strRef>
          </c:cat>
          <c:val>
            <c:numRef>
              <c:f>Sheet1!$B$2:$B$5</c:f>
              <c:numCache>
                <c:formatCode>#,##0.00</c:formatCode>
                <c:ptCount val="4"/>
                <c:pt idx="0">
                  <c:v>9986668</c:v>
                </c:pt>
                <c:pt idx="1">
                  <c:v>662091</c:v>
                </c:pt>
                <c:pt idx="2">
                  <c:v>568790</c:v>
                </c:pt>
                <c:pt idx="3">
                  <c:v>2111804.6</c:v>
                </c:pt>
              </c:numCache>
            </c:numRef>
          </c:val>
          <c:extLst>
            <c:ext xmlns:c16="http://schemas.microsoft.com/office/drawing/2014/chart" uri="{C3380CC4-5D6E-409C-BE32-E72D297353CC}">
              <c16:uniqueId val="{00000000-9D16-4EB3-9278-F98D58C30221}"/>
            </c:ext>
          </c:extLst>
        </c:ser>
        <c:dLbls>
          <c:dLblPos val="ctr"/>
          <c:showLegendKey val="0"/>
          <c:showVal val="0"/>
          <c:showCatName val="0"/>
          <c:showSerName val="0"/>
          <c:showPercent val="1"/>
          <c:showBubbleSize val="0"/>
          <c:showLeaderLines val="1"/>
        </c:dLbls>
      </c:pie3D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849676-4061-471E-9E8F-1E0EDE6387A2}" type="datetimeFigureOut">
              <a:rPr lang="en-IN" smtClean="0"/>
              <a:t>03-09-2025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3B1E0E-A8B2-4D8B-AA51-22348EE81A24}" type="slidenum">
              <a:rPr lang="en-IN" smtClean="0"/>
              <a:t>‹#›</a:t>
            </a:fld>
            <a:endParaRPr lang="en-IN"/>
          </a:p>
        </p:txBody>
      </p:sp>
    </p:spTree>
    <p:extLst>
      <p:ext uri="{BB962C8B-B14F-4D97-AF65-F5344CB8AC3E}">
        <p14:creationId xmlns:p14="http://schemas.microsoft.com/office/powerpoint/2010/main" val="1857478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3B1E0E-A8B2-4D8B-AA51-22348EE81A24}" type="slidenum">
              <a:rPr lang="en-IN" smtClean="0"/>
              <a:t>18</a:t>
            </a:fld>
            <a:endParaRPr lang="en-IN"/>
          </a:p>
        </p:txBody>
      </p:sp>
    </p:spTree>
    <p:extLst>
      <p:ext uri="{BB962C8B-B14F-4D97-AF65-F5344CB8AC3E}">
        <p14:creationId xmlns:p14="http://schemas.microsoft.com/office/powerpoint/2010/main" val="4249878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3CA88-90B7-515C-E6B5-49240D1160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6494CC4-9A8D-C66A-6F73-BD78286DE8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C5B047B-959A-7D52-AABA-F3D5DD37521D}"/>
              </a:ext>
            </a:extLst>
          </p:cNvPr>
          <p:cNvSpPr>
            <a:spLocks noGrp="1"/>
          </p:cNvSpPr>
          <p:nvPr>
            <p:ph type="dt" sz="half" idx="10"/>
          </p:nvPr>
        </p:nvSpPr>
        <p:spPr/>
        <p:txBody>
          <a:bodyPr/>
          <a:lstStyle/>
          <a:p>
            <a:fld id="{D17B0E7B-63D0-4613-9A69-603012F1B31B}" type="datetimeFigureOut">
              <a:rPr lang="en-IN" smtClean="0"/>
              <a:t>03-09-2025</a:t>
            </a:fld>
            <a:endParaRPr lang="en-IN"/>
          </a:p>
        </p:txBody>
      </p:sp>
      <p:sp>
        <p:nvSpPr>
          <p:cNvPr id="5" name="Footer Placeholder 4">
            <a:extLst>
              <a:ext uri="{FF2B5EF4-FFF2-40B4-BE49-F238E27FC236}">
                <a16:creationId xmlns:a16="http://schemas.microsoft.com/office/drawing/2014/main" id="{FC384BA5-8355-CA11-93AD-DA0404F03C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C7154C-CE12-F40A-5274-DE8C211F0B36}"/>
              </a:ext>
            </a:extLst>
          </p:cNvPr>
          <p:cNvSpPr>
            <a:spLocks noGrp="1"/>
          </p:cNvSpPr>
          <p:nvPr>
            <p:ph type="sldNum" sz="quarter" idx="12"/>
          </p:nvPr>
        </p:nvSpPr>
        <p:spPr/>
        <p:txBody>
          <a:bodyPr/>
          <a:lstStyle/>
          <a:p>
            <a:fld id="{CD275AB9-9E7C-4573-90DC-2D8F159AB95F}" type="slidenum">
              <a:rPr lang="en-IN" smtClean="0"/>
              <a:t>‹#›</a:t>
            </a:fld>
            <a:endParaRPr lang="en-IN"/>
          </a:p>
        </p:txBody>
      </p:sp>
    </p:spTree>
    <p:extLst>
      <p:ext uri="{BB962C8B-B14F-4D97-AF65-F5344CB8AC3E}">
        <p14:creationId xmlns:p14="http://schemas.microsoft.com/office/powerpoint/2010/main" val="748011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B620D-C47C-B44A-5447-A07405D8678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2FF280-4430-A9F2-0A33-5EA83A93FD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7B0673-02AE-2AD4-5355-16F6D3CA0345}"/>
              </a:ext>
            </a:extLst>
          </p:cNvPr>
          <p:cNvSpPr>
            <a:spLocks noGrp="1"/>
          </p:cNvSpPr>
          <p:nvPr>
            <p:ph type="dt" sz="half" idx="10"/>
          </p:nvPr>
        </p:nvSpPr>
        <p:spPr/>
        <p:txBody>
          <a:bodyPr/>
          <a:lstStyle/>
          <a:p>
            <a:fld id="{D17B0E7B-63D0-4613-9A69-603012F1B31B}" type="datetimeFigureOut">
              <a:rPr lang="en-IN" smtClean="0"/>
              <a:t>03-09-2025</a:t>
            </a:fld>
            <a:endParaRPr lang="en-IN"/>
          </a:p>
        </p:txBody>
      </p:sp>
      <p:sp>
        <p:nvSpPr>
          <p:cNvPr id="5" name="Footer Placeholder 4">
            <a:extLst>
              <a:ext uri="{FF2B5EF4-FFF2-40B4-BE49-F238E27FC236}">
                <a16:creationId xmlns:a16="http://schemas.microsoft.com/office/drawing/2014/main" id="{8F640B72-2314-1E8C-BABD-5A365F1B2D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BC0D6E-7A01-3B0A-95E9-9DFB98B826DF}"/>
              </a:ext>
            </a:extLst>
          </p:cNvPr>
          <p:cNvSpPr>
            <a:spLocks noGrp="1"/>
          </p:cNvSpPr>
          <p:nvPr>
            <p:ph type="sldNum" sz="quarter" idx="12"/>
          </p:nvPr>
        </p:nvSpPr>
        <p:spPr/>
        <p:txBody>
          <a:bodyPr/>
          <a:lstStyle/>
          <a:p>
            <a:fld id="{CD275AB9-9E7C-4573-90DC-2D8F159AB95F}" type="slidenum">
              <a:rPr lang="en-IN" smtClean="0"/>
              <a:t>‹#›</a:t>
            </a:fld>
            <a:endParaRPr lang="en-IN"/>
          </a:p>
        </p:txBody>
      </p:sp>
    </p:spTree>
    <p:extLst>
      <p:ext uri="{BB962C8B-B14F-4D97-AF65-F5344CB8AC3E}">
        <p14:creationId xmlns:p14="http://schemas.microsoft.com/office/powerpoint/2010/main" val="1147589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CEF503-48EE-0C26-D01D-435E88B8C48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0BF99BF-CDD4-1C84-10CF-C065591829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AB18A2-100F-FC30-1FAF-35B805FCAA84}"/>
              </a:ext>
            </a:extLst>
          </p:cNvPr>
          <p:cNvSpPr>
            <a:spLocks noGrp="1"/>
          </p:cNvSpPr>
          <p:nvPr>
            <p:ph type="dt" sz="half" idx="10"/>
          </p:nvPr>
        </p:nvSpPr>
        <p:spPr/>
        <p:txBody>
          <a:bodyPr/>
          <a:lstStyle/>
          <a:p>
            <a:fld id="{D17B0E7B-63D0-4613-9A69-603012F1B31B}" type="datetimeFigureOut">
              <a:rPr lang="en-IN" smtClean="0"/>
              <a:t>03-09-2025</a:t>
            </a:fld>
            <a:endParaRPr lang="en-IN"/>
          </a:p>
        </p:txBody>
      </p:sp>
      <p:sp>
        <p:nvSpPr>
          <p:cNvPr id="5" name="Footer Placeholder 4">
            <a:extLst>
              <a:ext uri="{FF2B5EF4-FFF2-40B4-BE49-F238E27FC236}">
                <a16:creationId xmlns:a16="http://schemas.microsoft.com/office/drawing/2014/main" id="{E1EDD143-2472-2924-9A3E-CBB13D717C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C65187-29AE-917E-C3FC-F4119E4519B7}"/>
              </a:ext>
            </a:extLst>
          </p:cNvPr>
          <p:cNvSpPr>
            <a:spLocks noGrp="1"/>
          </p:cNvSpPr>
          <p:nvPr>
            <p:ph type="sldNum" sz="quarter" idx="12"/>
          </p:nvPr>
        </p:nvSpPr>
        <p:spPr/>
        <p:txBody>
          <a:bodyPr/>
          <a:lstStyle/>
          <a:p>
            <a:fld id="{CD275AB9-9E7C-4573-90DC-2D8F159AB95F}" type="slidenum">
              <a:rPr lang="en-IN" smtClean="0"/>
              <a:t>‹#›</a:t>
            </a:fld>
            <a:endParaRPr lang="en-IN"/>
          </a:p>
        </p:txBody>
      </p:sp>
    </p:spTree>
    <p:extLst>
      <p:ext uri="{BB962C8B-B14F-4D97-AF65-F5344CB8AC3E}">
        <p14:creationId xmlns:p14="http://schemas.microsoft.com/office/powerpoint/2010/main" val="2622592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8C26A-E3C1-3070-129B-07E34644C0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449E8C-DFAC-A9EC-0BE5-8978ABADFF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1DFD55-493E-CBC3-F027-E272230FC1A2}"/>
              </a:ext>
            </a:extLst>
          </p:cNvPr>
          <p:cNvSpPr>
            <a:spLocks noGrp="1"/>
          </p:cNvSpPr>
          <p:nvPr>
            <p:ph type="dt" sz="half" idx="10"/>
          </p:nvPr>
        </p:nvSpPr>
        <p:spPr/>
        <p:txBody>
          <a:bodyPr/>
          <a:lstStyle/>
          <a:p>
            <a:fld id="{D17B0E7B-63D0-4613-9A69-603012F1B31B}" type="datetimeFigureOut">
              <a:rPr lang="en-IN" smtClean="0"/>
              <a:t>03-09-2025</a:t>
            </a:fld>
            <a:endParaRPr lang="en-IN"/>
          </a:p>
        </p:txBody>
      </p:sp>
      <p:sp>
        <p:nvSpPr>
          <p:cNvPr id="5" name="Footer Placeholder 4">
            <a:extLst>
              <a:ext uri="{FF2B5EF4-FFF2-40B4-BE49-F238E27FC236}">
                <a16:creationId xmlns:a16="http://schemas.microsoft.com/office/drawing/2014/main" id="{26EDA22B-79AD-A4BF-DBC1-244B79C568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F6BDF9-5AAA-F932-18EA-7D642F5BC2F9}"/>
              </a:ext>
            </a:extLst>
          </p:cNvPr>
          <p:cNvSpPr>
            <a:spLocks noGrp="1"/>
          </p:cNvSpPr>
          <p:nvPr>
            <p:ph type="sldNum" sz="quarter" idx="12"/>
          </p:nvPr>
        </p:nvSpPr>
        <p:spPr/>
        <p:txBody>
          <a:bodyPr/>
          <a:lstStyle/>
          <a:p>
            <a:fld id="{CD275AB9-9E7C-4573-90DC-2D8F159AB95F}" type="slidenum">
              <a:rPr lang="en-IN" smtClean="0"/>
              <a:t>‹#›</a:t>
            </a:fld>
            <a:endParaRPr lang="en-IN"/>
          </a:p>
        </p:txBody>
      </p:sp>
    </p:spTree>
    <p:extLst>
      <p:ext uri="{BB962C8B-B14F-4D97-AF65-F5344CB8AC3E}">
        <p14:creationId xmlns:p14="http://schemas.microsoft.com/office/powerpoint/2010/main" val="1165083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FB276-04E6-744B-1A8C-8BEC8775A7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ABF5F84-DF55-A849-6DF2-19B423FA6D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F7A9AB-4D74-DBAF-8EA3-74A52AE2208C}"/>
              </a:ext>
            </a:extLst>
          </p:cNvPr>
          <p:cNvSpPr>
            <a:spLocks noGrp="1"/>
          </p:cNvSpPr>
          <p:nvPr>
            <p:ph type="dt" sz="half" idx="10"/>
          </p:nvPr>
        </p:nvSpPr>
        <p:spPr/>
        <p:txBody>
          <a:bodyPr/>
          <a:lstStyle/>
          <a:p>
            <a:fld id="{D17B0E7B-63D0-4613-9A69-603012F1B31B}" type="datetimeFigureOut">
              <a:rPr lang="en-IN" smtClean="0"/>
              <a:t>03-09-2025</a:t>
            </a:fld>
            <a:endParaRPr lang="en-IN"/>
          </a:p>
        </p:txBody>
      </p:sp>
      <p:sp>
        <p:nvSpPr>
          <p:cNvPr id="5" name="Footer Placeholder 4">
            <a:extLst>
              <a:ext uri="{FF2B5EF4-FFF2-40B4-BE49-F238E27FC236}">
                <a16:creationId xmlns:a16="http://schemas.microsoft.com/office/drawing/2014/main" id="{C1684DCF-2DD2-8E87-B687-23FFB8F0F9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6BFB71-E536-F531-82B4-791C6D96FA4F}"/>
              </a:ext>
            </a:extLst>
          </p:cNvPr>
          <p:cNvSpPr>
            <a:spLocks noGrp="1"/>
          </p:cNvSpPr>
          <p:nvPr>
            <p:ph type="sldNum" sz="quarter" idx="12"/>
          </p:nvPr>
        </p:nvSpPr>
        <p:spPr/>
        <p:txBody>
          <a:bodyPr/>
          <a:lstStyle/>
          <a:p>
            <a:fld id="{CD275AB9-9E7C-4573-90DC-2D8F159AB95F}" type="slidenum">
              <a:rPr lang="en-IN" smtClean="0"/>
              <a:t>‹#›</a:t>
            </a:fld>
            <a:endParaRPr lang="en-IN"/>
          </a:p>
        </p:txBody>
      </p:sp>
    </p:spTree>
    <p:extLst>
      <p:ext uri="{BB962C8B-B14F-4D97-AF65-F5344CB8AC3E}">
        <p14:creationId xmlns:p14="http://schemas.microsoft.com/office/powerpoint/2010/main" val="397375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AB215-30A1-E783-D0C2-B41CEFE5AC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1B7FEF9-6436-C2AD-9133-FA6A1C6369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10C3E08-016C-6F17-FFB6-BD52D2F160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49C3D07-A564-FF97-13D2-1B3716B8A850}"/>
              </a:ext>
            </a:extLst>
          </p:cNvPr>
          <p:cNvSpPr>
            <a:spLocks noGrp="1"/>
          </p:cNvSpPr>
          <p:nvPr>
            <p:ph type="dt" sz="half" idx="10"/>
          </p:nvPr>
        </p:nvSpPr>
        <p:spPr/>
        <p:txBody>
          <a:bodyPr/>
          <a:lstStyle/>
          <a:p>
            <a:fld id="{D17B0E7B-63D0-4613-9A69-603012F1B31B}" type="datetimeFigureOut">
              <a:rPr lang="en-IN" smtClean="0"/>
              <a:t>03-09-2025</a:t>
            </a:fld>
            <a:endParaRPr lang="en-IN"/>
          </a:p>
        </p:txBody>
      </p:sp>
      <p:sp>
        <p:nvSpPr>
          <p:cNvPr id="6" name="Footer Placeholder 5">
            <a:extLst>
              <a:ext uri="{FF2B5EF4-FFF2-40B4-BE49-F238E27FC236}">
                <a16:creationId xmlns:a16="http://schemas.microsoft.com/office/drawing/2014/main" id="{F4354CB3-E355-9294-6231-079BB4209B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03AA35B-2768-98C4-99DD-26F06A05EAEF}"/>
              </a:ext>
            </a:extLst>
          </p:cNvPr>
          <p:cNvSpPr>
            <a:spLocks noGrp="1"/>
          </p:cNvSpPr>
          <p:nvPr>
            <p:ph type="sldNum" sz="quarter" idx="12"/>
          </p:nvPr>
        </p:nvSpPr>
        <p:spPr/>
        <p:txBody>
          <a:bodyPr/>
          <a:lstStyle/>
          <a:p>
            <a:fld id="{CD275AB9-9E7C-4573-90DC-2D8F159AB95F}" type="slidenum">
              <a:rPr lang="en-IN" smtClean="0"/>
              <a:t>‹#›</a:t>
            </a:fld>
            <a:endParaRPr lang="en-IN"/>
          </a:p>
        </p:txBody>
      </p:sp>
    </p:spTree>
    <p:extLst>
      <p:ext uri="{BB962C8B-B14F-4D97-AF65-F5344CB8AC3E}">
        <p14:creationId xmlns:p14="http://schemas.microsoft.com/office/powerpoint/2010/main" val="2772559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63EA2-BD1E-2943-0C93-B298281A4BA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E4F80D-7D7B-C442-1F54-0B42C963A6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999FA4-B29D-0D69-42B1-A03EF3A41B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2899012-9FBF-4576-175B-62BF6BA27A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BE9FDA-17C0-E3ED-AC7B-3C0A5FFFA8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98424CD-9592-DB19-0518-43D05E32B748}"/>
              </a:ext>
            </a:extLst>
          </p:cNvPr>
          <p:cNvSpPr>
            <a:spLocks noGrp="1"/>
          </p:cNvSpPr>
          <p:nvPr>
            <p:ph type="dt" sz="half" idx="10"/>
          </p:nvPr>
        </p:nvSpPr>
        <p:spPr/>
        <p:txBody>
          <a:bodyPr/>
          <a:lstStyle/>
          <a:p>
            <a:fld id="{D17B0E7B-63D0-4613-9A69-603012F1B31B}" type="datetimeFigureOut">
              <a:rPr lang="en-IN" smtClean="0"/>
              <a:t>03-09-2025</a:t>
            </a:fld>
            <a:endParaRPr lang="en-IN"/>
          </a:p>
        </p:txBody>
      </p:sp>
      <p:sp>
        <p:nvSpPr>
          <p:cNvPr id="8" name="Footer Placeholder 7">
            <a:extLst>
              <a:ext uri="{FF2B5EF4-FFF2-40B4-BE49-F238E27FC236}">
                <a16:creationId xmlns:a16="http://schemas.microsoft.com/office/drawing/2014/main" id="{5A7A98E4-8625-DB69-4A34-E83055E6159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B406A49-1170-1756-4DBC-B850A0FDA96D}"/>
              </a:ext>
            </a:extLst>
          </p:cNvPr>
          <p:cNvSpPr>
            <a:spLocks noGrp="1"/>
          </p:cNvSpPr>
          <p:nvPr>
            <p:ph type="sldNum" sz="quarter" idx="12"/>
          </p:nvPr>
        </p:nvSpPr>
        <p:spPr/>
        <p:txBody>
          <a:bodyPr/>
          <a:lstStyle/>
          <a:p>
            <a:fld id="{CD275AB9-9E7C-4573-90DC-2D8F159AB95F}" type="slidenum">
              <a:rPr lang="en-IN" smtClean="0"/>
              <a:t>‹#›</a:t>
            </a:fld>
            <a:endParaRPr lang="en-IN"/>
          </a:p>
        </p:txBody>
      </p:sp>
    </p:spTree>
    <p:extLst>
      <p:ext uri="{BB962C8B-B14F-4D97-AF65-F5344CB8AC3E}">
        <p14:creationId xmlns:p14="http://schemas.microsoft.com/office/powerpoint/2010/main" val="2033902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A86D7-9374-6B70-BEE7-DC905F45BB0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A81D77-0354-BFC0-941C-8F079D958FC7}"/>
              </a:ext>
            </a:extLst>
          </p:cNvPr>
          <p:cNvSpPr>
            <a:spLocks noGrp="1"/>
          </p:cNvSpPr>
          <p:nvPr>
            <p:ph type="dt" sz="half" idx="10"/>
          </p:nvPr>
        </p:nvSpPr>
        <p:spPr/>
        <p:txBody>
          <a:bodyPr/>
          <a:lstStyle/>
          <a:p>
            <a:fld id="{D17B0E7B-63D0-4613-9A69-603012F1B31B}" type="datetimeFigureOut">
              <a:rPr lang="en-IN" smtClean="0"/>
              <a:t>03-09-2025</a:t>
            </a:fld>
            <a:endParaRPr lang="en-IN"/>
          </a:p>
        </p:txBody>
      </p:sp>
      <p:sp>
        <p:nvSpPr>
          <p:cNvPr id="4" name="Footer Placeholder 3">
            <a:extLst>
              <a:ext uri="{FF2B5EF4-FFF2-40B4-BE49-F238E27FC236}">
                <a16:creationId xmlns:a16="http://schemas.microsoft.com/office/drawing/2014/main" id="{4A096599-A70A-F4B8-615F-86949F0DB6E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F1EEB66-A5C2-C433-387B-2BB52DCC369F}"/>
              </a:ext>
            </a:extLst>
          </p:cNvPr>
          <p:cNvSpPr>
            <a:spLocks noGrp="1"/>
          </p:cNvSpPr>
          <p:nvPr>
            <p:ph type="sldNum" sz="quarter" idx="12"/>
          </p:nvPr>
        </p:nvSpPr>
        <p:spPr/>
        <p:txBody>
          <a:bodyPr/>
          <a:lstStyle/>
          <a:p>
            <a:fld id="{CD275AB9-9E7C-4573-90DC-2D8F159AB95F}" type="slidenum">
              <a:rPr lang="en-IN" smtClean="0"/>
              <a:t>‹#›</a:t>
            </a:fld>
            <a:endParaRPr lang="en-IN"/>
          </a:p>
        </p:txBody>
      </p:sp>
    </p:spTree>
    <p:extLst>
      <p:ext uri="{BB962C8B-B14F-4D97-AF65-F5344CB8AC3E}">
        <p14:creationId xmlns:p14="http://schemas.microsoft.com/office/powerpoint/2010/main" val="2370819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C69B45-8F51-B135-A193-E6F88500615D}"/>
              </a:ext>
            </a:extLst>
          </p:cNvPr>
          <p:cNvSpPr>
            <a:spLocks noGrp="1"/>
          </p:cNvSpPr>
          <p:nvPr>
            <p:ph type="dt" sz="half" idx="10"/>
          </p:nvPr>
        </p:nvSpPr>
        <p:spPr/>
        <p:txBody>
          <a:bodyPr/>
          <a:lstStyle/>
          <a:p>
            <a:fld id="{D17B0E7B-63D0-4613-9A69-603012F1B31B}" type="datetimeFigureOut">
              <a:rPr lang="en-IN" smtClean="0"/>
              <a:t>03-09-2025</a:t>
            </a:fld>
            <a:endParaRPr lang="en-IN"/>
          </a:p>
        </p:txBody>
      </p:sp>
      <p:sp>
        <p:nvSpPr>
          <p:cNvPr id="3" name="Footer Placeholder 2">
            <a:extLst>
              <a:ext uri="{FF2B5EF4-FFF2-40B4-BE49-F238E27FC236}">
                <a16:creationId xmlns:a16="http://schemas.microsoft.com/office/drawing/2014/main" id="{197A0CDC-22D0-C1A4-838F-2087D40267C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A79062B-2BB3-E00F-10E0-222BBF16011D}"/>
              </a:ext>
            </a:extLst>
          </p:cNvPr>
          <p:cNvSpPr>
            <a:spLocks noGrp="1"/>
          </p:cNvSpPr>
          <p:nvPr>
            <p:ph type="sldNum" sz="quarter" idx="12"/>
          </p:nvPr>
        </p:nvSpPr>
        <p:spPr/>
        <p:txBody>
          <a:bodyPr/>
          <a:lstStyle/>
          <a:p>
            <a:fld id="{CD275AB9-9E7C-4573-90DC-2D8F159AB95F}" type="slidenum">
              <a:rPr lang="en-IN" smtClean="0"/>
              <a:t>‹#›</a:t>
            </a:fld>
            <a:endParaRPr lang="en-IN"/>
          </a:p>
        </p:txBody>
      </p:sp>
    </p:spTree>
    <p:extLst>
      <p:ext uri="{BB962C8B-B14F-4D97-AF65-F5344CB8AC3E}">
        <p14:creationId xmlns:p14="http://schemas.microsoft.com/office/powerpoint/2010/main" val="1102304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08883-A870-4F3B-7499-F2D5708A24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B3B637F-E1D6-9A6C-4C57-DF21E59B18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57DA72D-4C89-57C4-D1CE-F70BD146CA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C61B53-50C5-DA84-7DB3-48863229CB5E}"/>
              </a:ext>
            </a:extLst>
          </p:cNvPr>
          <p:cNvSpPr>
            <a:spLocks noGrp="1"/>
          </p:cNvSpPr>
          <p:nvPr>
            <p:ph type="dt" sz="half" idx="10"/>
          </p:nvPr>
        </p:nvSpPr>
        <p:spPr/>
        <p:txBody>
          <a:bodyPr/>
          <a:lstStyle/>
          <a:p>
            <a:fld id="{D17B0E7B-63D0-4613-9A69-603012F1B31B}" type="datetimeFigureOut">
              <a:rPr lang="en-IN" smtClean="0"/>
              <a:t>03-09-2025</a:t>
            </a:fld>
            <a:endParaRPr lang="en-IN"/>
          </a:p>
        </p:txBody>
      </p:sp>
      <p:sp>
        <p:nvSpPr>
          <p:cNvPr id="6" name="Footer Placeholder 5">
            <a:extLst>
              <a:ext uri="{FF2B5EF4-FFF2-40B4-BE49-F238E27FC236}">
                <a16:creationId xmlns:a16="http://schemas.microsoft.com/office/drawing/2014/main" id="{0D80CDA5-84E4-EAC4-A417-B86338ED6F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137942-6A8B-6CCB-D83C-D8156727E022}"/>
              </a:ext>
            </a:extLst>
          </p:cNvPr>
          <p:cNvSpPr>
            <a:spLocks noGrp="1"/>
          </p:cNvSpPr>
          <p:nvPr>
            <p:ph type="sldNum" sz="quarter" idx="12"/>
          </p:nvPr>
        </p:nvSpPr>
        <p:spPr/>
        <p:txBody>
          <a:bodyPr/>
          <a:lstStyle/>
          <a:p>
            <a:fld id="{CD275AB9-9E7C-4573-90DC-2D8F159AB95F}" type="slidenum">
              <a:rPr lang="en-IN" smtClean="0"/>
              <a:t>‹#›</a:t>
            </a:fld>
            <a:endParaRPr lang="en-IN"/>
          </a:p>
        </p:txBody>
      </p:sp>
    </p:spTree>
    <p:extLst>
      <p:ext uri="{BB962C8B-B14F-4D97-AF65-F5344CB8AC3E}">
        <p14:creationId xmlns:p14="http://schemas.microsoft.com/office/powerpoint/2010/main" val="2018661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C2D00-81D5-7FEB-CC0C-9D168E9F98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74C0A3E-09BF-4B1C-F58F-8B91CF643B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5FD2A64-09D1-4A5B-1546-1EF65F8FB5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D63BA8-A1BF-DB4C-C9C3-F299514D06BA}"/>
              </a:ext>
            </a:extLst>
          </p:cNvPr>
          <p:cNvSpPr>
            <a:spLocks noGrp="1"/>
          </p:cNvSpPr>
          <p:nvPr>
            <p:ph type="dt" sz="half" idx="10"/>
          </p:nvPr>
        </p:nvSpPr>
        <p:spPr/>
        <p:txBody>
          <a:bodyPr/>
          <a:lstStyle/>
          <a:p>
            <a:fld id="{D17B0E7B-63D0-4613-9A69-603012F1B31B}" type="datetimeFigureOut">
              <a:rPr lang="en-IN" smtClean="0"/>
              <a:t>03-09-2025</a:t>
            </a:fld>
            <a:endParaRPr lang="en-IN"/>
          </a:p>
        </p:txBody>
      </p:sp>
      <p:sp>
        <p:nvSpPr>
          <p:cNvPr id="6" name="Footer Placeholder 5">
            <a:extLst>
              <a:ext uri="{FF2B5EF4-FFF2-40B4-BE49-F238E27FC236}">
                <a16:creationId xmlns:a16="http://schemas.microsoft.com/office/drawing/2014/main" id="{59697556-CC8F-29A5-EDE3-551C9AAEFF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FD5DA5-EA86-D274-E5F5-EB7CBBCE63B2}"/>
              </a:ext>
            </a:extLst>
          </p:cNvPr>
          <p:cNvSpPr>
            <a:spLocks noGrp="1"/>
          </p:cNvSpPr>
          <p:nvPr>
            <p:ph type="sldNum" sz="quarter" idx="12"/>
          </p:nvPr>
        </p:nvSpPr>
        <p:spPr/>
        <p:txBody>
          <a:bodyPr/>
          <a:lstStyle/>
          <a:p>
            <a:fld id="{CD275AB9-9E7C-4573-90DC-2D8F159AB95F}" type="slidenum">
              <a:rPr lang="en-IN" smtClean="0"/>
              <a:t>‹#›</a:t>
            </a:fld>
            <a:endParaRPr lang="en-IN"/>
          </a:p>
        </p:txBody>
      </p:sp>
    </p:spTree>
    <p:extLst>
      <p:ext uri="{BB962C8B-B14F-4D97-AF65-F5344CB8AC3E}">
        <p14:creationId xmlns:p14="http://schemas.microsoft.com/office/powerpoint/2010/main" val="16336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8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951108-7AC2-B464-6C6B-F710265E93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E6DBB23-5229-A437-DA85-FEA6D8BDCD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D5FDE3-AE24-40D7-DDFA-00BC61F42F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7B0E7B-63D0-4613-9A69-603012F1B31B}" type="datetimeFigureOut">
              <a:rPr lang="en-IN" smtClean="0"/>
              <a:t>03-09-2025</a:t>
            </a:fld>
            <a:endParaRPr lang="en-IN"/>
          </a:p>
        </p:txBody>
      </p:sp>
      <p:sp>
        <p:nvSpPr>
          <p:cNvPr id="5" name="Footer Placeholder 4">
            <a:extLst>
              <a:ext uri="{FF2B5EF4-FFF2-40B4-BE49-F238E27FC236}">
                <a16:creationId xmlns:a16="http://schemas.microsoft.com/office/drawing/2014/main" id="{C7400F18-8790-F04E-7956-4386006EE9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3679373-528E-5609-1476-A6BBE01F36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275AB9-9E7C-4573-90DC-2D8F159AB95F}" type="slidenum">
              <a:rPr lang="en-IN" smtClean="0"/>
              <a:t>‹#›</a:t>
            </a:fld>
            <a:endParaRPr lang="en-IN"/>
          </a:p>
        </p:txBody>
      </p:sp>
    </p:spTree>
    <p:extLst>
      <p:ext uri="{BB962C8B-B14F-4D97-AF65-F5344CB8AC3E}">
        <p14:creationId xmlns:p14="http://schemas.microsoft.com/office/powerpoint/2010/main" val="32079574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1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1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image" Target="../media/image47.pn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jpeg"/><Relationship Id="rId10" Type="http://schemas.openxmlformats.org/officeDocument/2006/relationships/image" Target="../media/image55.png"/><Relationship Id="rId4" Type="http://schemas.openxmlformats.org/officeDocument/2006/relationships/image" Target="../media/image49.jpeg"/><Relationship Id="rId9" Type="http://schemas.openxmlformats.org/officeDocument/2006/relationships/image" Target="../media/image54.png"/><Relationship Id="rId1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70.jpeg"/><Relationship Id="rId13" Type="http://schemas.openxmlformats.org/officeDocument/2006/relationships/image" Target="../media/image75.jpeg"/><Relationship Id="rId3" Type="http://schemas.openxmlformats.org/officeDocument/2006/relationships/image" Target="../media/image65.jpeg"/><Relationship Id="rId7" Type="http://schemas.openxmlformats.org/officeDocument/2006/relationships/image" Target="../media/image69.jpeg"/><Relationship Id="rId12" Type="http://schemas.openxmlformats.org/officeDocument/2006/relationships/image" Target="../media/image74.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jpeg"/><Relationship Id="rId11" Type="http://schemas.openxmlformats.org/officeDocument/2006/relationships/image" Target="../media/image73.jpeg"/><Relationship Id="rId5" Type="http://schemas.openxmlformats.org/officeDocument/2006/relationships/image" Target="../media/image67.jpeg"/><Relationship Id="rId10" Type="http://schemas.openxmlformats.org/officeDocument/2006/relationships/image" Target="../media/image72.jpeg"/><Relationship Id="rId4" Type="http://schemas.openxmlformats.org/officeDocument/2006/relationships/image" Target="../media/image66.jpeg"/><Relationship Id="rId9" Type="http://schemas.openxmlformats.org/officeDocument/2006/relationships/image" Target="../media/image71.jpeg"/></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88.svg"/><Relationship Id="rId7" Type="http://schemas.openxmlformats.org/officeDocument/2006/relationships/image" Target="../media/image92.sv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96.svg"/><Relationship Id="rId5" Type="http://schemas.openxmlformats.org/officeDocument/2006/relationships/image" Target="../media/image90.svg"/><Relationship Id="rId10" Type="http://schemas.openxmlformats.org/officeDocument/2006/relationships/image" Target="../media/image80.png"/><Relationship Id="rId4" Type="http://schemas.openxmlformats.org/officeDocument/2006/relationships/image" Target="../media/image77.png"/><Relationship Id="rId9" Type="http://schemas.openxmlformats.org/officeDocument/2006/relationships/image" Target="../media/image94.sv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4.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A44A95-BFE7-5CCF-600B-BFA565D92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8" cy="6858000"/>
          </a:xfrm>
          <a:prstGeom prst="rect">
            <a:avLst/>
          </a:prstGeom>
        </p:spPr>
      </p:pic>
    </p:spTree>
    <p:extLst>
      <p:ext uri="{BB962C8B-B14F-4D97-AF65-F5344CB8AC3E}">
        <p14:creationId xmlns:p14="http://schemas.microsoft.com/office/powerpoint/2010/main" val="267953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0008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8F3A4D-1B17-8240-7673-73741D95DFD1}"/>
              </a:ext>
            </a:extLst>
          </p:cNvPr>
          <p:cNvPicPr>
            <a:picLocks noChangeAspect="1"/>
          </p:cNvPicPr>
          <p:nvPr/>
        </p:nvPicPr>
        <p:blipFill>
          <a:blip r:embed="rId2">
            <a:extLst>
              <a:ext uri="{28A0092B-C50C-407E-A947-70E740481C1C}">
                <a14:useLocalDpi xmlns:a14="http://schemas.microsoft.com/office/drawing/2010/main" val="0"/>
              </a:ext>
            </a:extLst>
          </a:blip>
          <a:srcRect l="-3568" t="-2821"/>
          <a:stretch>
            <a:fillRect/>
          </a:stretch>
        </p:blipFill>
        <p:spPr bwMode="auto">
          <a:xfrm>
            <a:off x="2082800" y="234127"/>
            <a:ext cx="8026400" cy="6389746"/>
          </a:xfrm>
          <a:prstGeom prst="rect">
            <a:avLst/>
          </a:prstGeom>
          <a:noFill/>
          <a:ln w="57150">
            <a:solidFill>
              <a:srgbClr val="FECC00"/>
            </a:solidFill>
          </a:ln>
        </p:spPr>
      </p:pic>
      <p:pic>
        <p:nvPicPr>
          <p:cNvPr id="4" name="Picture 3">
            <a:extLst>
              <a:ext uri="{FF2B5EF4-FFF2-40B4-BE49-F238E27FC236}">
                <a16:creationId xmlns:a16="http://schemas.microsoft.com/office/drawing/2014/main" id="{46A26328-B4C9-0BC6-6C83-C6BFEA372D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88156" y="2419294"/>
            <a:ext cx="3634830" cy="2102293"/>
          </a:xfrm>
          <a:prstGeom prst="rect">
            <a:avLst/>
          </a:prstGeom>
          <a:noFill/>
          <a:ln w="57150">
            <a:solidFill>
              <a:srgbClr val="FECC00"/>
            </a:solidFill>
          </a:ln>
        </p:spPr>
      </p:pic>
    </p:spTree>
    <p:extLst>
      <p:ext uri="{BB962C8B-B14F-4D97-AF65-F5344CB8AC3E}">
        <p14:creationId xmlns:p14="http://schemas.microsoft.com/office/powerpoint/2010/main" val="1897495865"/>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278F004-03EA-6E63-658A-F598EF88B6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7796" y="3036867"/>
            <a:ext cx="5734204" cy="3821133"/>
          </a:xfrm>
          <a:prstGeom prst="rect">
            <a:avLst/>
          </a:prstGeom>
        </p:spPr>
      </p:pic>
      <p:pic>
        <p:nvPicPr>
          <p:cNvPr id="9" name="Picture 8">
            <a:extLst>
              <a:ext uri="{FF2B5EF4-FFF2-40B4-BE49-F238E27FC236}">
                <a16:creationId xmlns:a16="http://schemas.microsoft.com/office/drawing/2014/main" id="{DC0CD30E-750A-0B59-AAE0-A0D453C341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2334" y="0"/>
            <a:ext cx="5889666" cy="3308330"/>
          </a:xfrm>
          <a:prstGeom prst="rect">
            <a:avLst/>
          </a:prstGeom>
        </p:spPr>
      </p:pic>
      <p:sp>
        <p:nvSpPr>
          <p:cNvPr id="4" name="Rectangle 3">
            <a:extLst>
              <a:ext uri="{FF2B5EF4-FFF2-40B4-BE49-F238E27FC236}">
                <a16:creationId xmlns:a16="http://schemas.microsoft.com/office/drawing/2014/main" id="{D6B46D0C-BBAD-8687-4214-F9B93D6861A8}"/>
              </a:ext>
            </a:extLst>
          </p:cNvPr>
          <p:cNvSpPr/>
          <p:nvPr/>
        </p:nvSpPr>
        <p:spPr>
          <a:xfrm>
            <a:off x="0" y="1"/>
            <a:ext cx="6486525" cy="6858000"/>
          </a:xfrm>
          <a:prstGeom prst="rect">
            <a:avLst/>
          </a:prstGeom>
          <a:solidFill>
            <a:srgbClr val="800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2EC712B6-DB47-A8AC-5EB2-6074AB40737E}"/>
              </a:ext>
            </a:extLst>
          </p:cNvPr>
          <p:cNvSpPr txBox="1"/>
          <p:nvPr/>
        </p:nvSpPr>
        <p:spPr>
          <a:xfrm>
            <a:off x="1014057" y="379958"/>
            <a:ext cx="4597003" cy="584775"/>
          </a:xfrm>
          <a:prstGeom prst="rect">
            <a:avLst/>
          </a:prstGeom>
          <a:noFill/>
        </p:spPr>
        <p:txBody>
          <a:bodyPr wrap="square">
            <a:spAutoFit/>
          </a:bodyPr>
          <a:lstStyle/>
          <a:p>
            <a:r>
              <a:rPr lang="en-US" sz="3200" b="1" dirty="0">
                <a:solidFill>
                  <a:srgbClr val="FECC00"/>
                </a:solidFill>
                <a:effectLst/>
                <a:latin typeface="Franklin Gothic Heavy" panose="020B0903020102020204" pitchFamily="34" charset="0"/>
                <a:ea typeface="Calibri" panose="020F0502020204030204" pitchFamily="34" charset="0"/>
                <a:cs typeface="Teko SemiBold" pitchFamily="2" charset="0"/>
              </a:rPr>
              <a:t>Orphan</a:t>
            </a:r>
            <a:r>
              <a:rPr lang="en-US" sz="2800" b="1" dirty="0">
                <a:solidFill>
                  <a:srgbClr val="FECC00"/>
                </a:solidFill>
                <a:effectLst/>
                <a:latin typeface="Franklin Gothic Heavy" panose="020B0903020102020204" pitchFamily="34" charset="0"/>
                <a:ea typeface="Calibri" panose="020F0502020204030204" pitchFamily="34" charset="0"/>
                <a:cs typeface="Teko SemiBold" pitchFamily="2" charset="0"/>
              </a:rPr>
              <a:t> </a:t>
            </a:r>
            <a:r>
              <a:rPr lang="en-US" sz="2800" b="1" dirty="0">
                <a:solidFill>
                  <a:srgbClr val="FECC00"/>
                </a:solidFill>
                <a:effectLst/>
                <a:latin typeface="Franklin Gothic Heavy" panose="020B0903020102020204" pitchFamily="34" charset="0"/>
                <a:ea typeface="Times New Roman" panose="02020603050405020304" pitchFamily="18" charset="0"/>
                <a:cs typeface="Teko SemiBold" pitchFamily="2" charset="0"/>
              </a:rPr>
              <a:t>Support Program</a:t>
            </a:r>
            <a:endParaRPr lang="en-IN" sz="2800" dirty="0">
              <a:solidFill>
                <a:srgbClr val="FECC00"/>
              </a:solidFill>
              <a:latin typeface="Franklin Gothic Heavy" panose="020B0903020102020204" pitchFamily="34" charset="0"/>
              <a:cs typeface="Teko SemiBold" pitchFamily="2" charset="0"/>
            </a:endParaRPr>
          </a:p>
        </p:txBody>
      </p:sp>
      <p:pic>
        <p:nvPicPr>
          <p:cNvPr id="6" name="Graphic 5" descr="Woman with kid">
            <a:extLst>
              <a:ext uri="{FF2B5EF4-FFF2-40B4-BE49-F238E27FC236}">
                <a16:creationId xmlns:a16="http://schemas.microsoft.com/office/drawing/2014/main" id="{AE772934-4ED4-48B7-EB55-96A9E6E8DBE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34197" y="282415"/>
            <a:ext cx="779860" cy="779860"/>
          </a:xfrm>
          <a:prstGeom prst="rect">
            <a:avLst/>
          </a:prstGeom>
        </p:spPr>
      </p:pic>
      <p:sp>
        <p:nvSpPr>
          <p:cNvPr id="8" name="TextBox 7">
            <a:extLst>
              <a:ext uri="{FF2B5EF4-FFF2-40B4-BE49-F238E27FC236}">
                <a16:creationId xmlns:a16="http://schemas.microsoft.com/office/drawing/2014/main" id="{919DD6E7-5058-ACBF-432E-8AA68FA7AD41}"/>
              </a:ext>
            </a:extLst>
          </p:cNvPr>
          <p:cNvSpPr txBox="1"/>
          <p:nvPr/>
        </p:nvSpPr>
        <p:spPr>
          <a:xfrm>
            <a:off x="278607" y="1026289"/>
            <a:ext cx="5817394" cy="5355312"/>
          </a:xfrm>
          <a:prstGeom prst="rect">
            <a:avLst/>
          </a:prstGeom>
          <a:noFill/>
        </p:spPr>
        <p:txBody>
          <a:bodyPr wrap="square">
            <a:spAutoFit/>
          </a:bodyPr>
          <a:lstStyle/>
          <a:p>
            <a:pPr algn="just"/>
            <a:r>
              <a:rPr lang="en-US" dirty="0">
                <a:solidFill>
                  <a:schemeClr val="bg1"/>
                </a:solidFill>
              </a:rPr>
              <a:t>HRO Nepal continues to prioritize the well-being of orphaned children through its </a:t>
            </a:r>
            <a:r>
              <a:rPr lang="en-US" i="1" dirty="0">
                <a:solidFill>
                  <a:schemeClr val="bg1"/>
                </a:solidFill>
              </a:rPr>
              <a:t>Orphan Support Program (OSP)</a:t>
            </a:r>
            <a:r>
              <a:rPr lang="en-US" dirty="0">
                <a:solidFill>
                  <a:schemeClr val="bg1"/>
                </a:solidFill>
              </a:rPr>
              <a:t>, which provides holistic care with a focus on education, health, and emotional support. This year, a total of </a:t>
            </a:r>
            <a:r>
              <a:rPr lang="en-US" dirty="0" smtClean="0">
                <a:solidFill>
                  <a:schemeClr val="bg1"/>
                </a:solidFill>
              </a:rPr>
              <a:t>(</a:t>
            </a:r>
            <a:r>
              <a:rPr lang="en-US" b="1" dirty="0" smtClean="0">
                <a:solidFill>
                  <a:schemeClr val="bg1"/>
                </a:solidFill>
              </a:rPr>
              <a:t>200) </a:t>
            </a:r>
            <a:r>
              <a:rPr lang="en-US" b="1" dirty="0">
                <a:solidFill>
                  <a:schemeClr val="bg1"/>
                </a:solidFill>
              </a:rPr>
              <a:t>orphaned children</a:t>
            </a:r>
            <a:r>
              <a:rPr lang="en-US" dirty="0">
                <a:solidFill>
                  <a:schemeClr val="bg1"/>
                </a:solidFill>
              </a:rPr>
              <a:t> benefited from the program, receiving regular financial assistance, nutritious food packages, hygiene kits, school supplies, and educational materials to meet their daily and academic needs.</a:t>
            </a:r>
          </a:p>
          <a:p>
            <a:pPr algn="just"/>
            <a:r>
              <a:rPr lang="en-US" dirty="0">
                <a:solidFill>
                  <a:schemeClr val="bg1"/>
                </a:solidFill>
              </a:rPr>
              <a:t>Seasonal initiatives such as </a:t>
            </a:r>
            <a:r>
              <a:rPr lang="en-US" i="1" dirty="0">
                <a:solidFill>
                  <a:schemeClr val="bg1"/>
                </a:solidFill>
              </a:rPr>
              <a:t>“Winter – A Gift of Warmth”</a:t>
            </a:r>
            <a:r>
              <a:rPr lang="en-US" dirty="0">
                <a:solidFill>
                  <a:schemeClr val="bg1"/>
                </a:solidFill>
              </a:rPr>
              <a:t> and </a:t>
            </a:r>
            <a:r>
              <a:rPr lang="en-US" i="1" dirty="0">
                <a:solidFill>
                  <a:schemeClr val="bg1"/>
                </a:solidFill>
              </a:rPr>
              <a:t>“Festival </a:t>
            </a:r>
            <a:r>
              <a:rPr lang="en-US" i="1" dirty="0" err="1">
                <a:solidFill>
                  <a:schemeClr val="bg1"/>
                </a:solidFill>
              </a:rPr>
              <a:t>Eid</a:t>
            </a:r>
            <a:r>
              <a:rPr lang="en-US" i="1" dirty="0">
                <a:solidFill>
                  <a:schemeClr val="bg1"/>
                </a:solidFill>
              </a:rPr>
              <a:t> Cash Gifts”</a:t>
            </a:r>
            <a:r>
              <a:rPr lang="en-US" dirty="0">
                <a:solidFill>
                  <a:schemeClr val="bg1"/>
                </a:solidFill>
              </a:rPr>
              <a:t> brought joy and inclusion during special occasions. In addition, the program organized regular health check-ups, educational tours, co-curricular activities, tree plantation drives, and interactive sessions with OSP mothers—strengthening family care and enhancing emotional well-being.</a:t>
            </a:r>
          </a:p>
          <a:p>
            <a:pPr algn="just"/>
            <a:r>
              <a:rPr lang="en-US" dirty="0">
                <a:solidFill>
                  <a:schemeClr val="bg1"/>
                </a:solidFill>
              </a:rPr>
              <a:t>Through this program, HRO Nepal remains deeply committed to nurturing orphaned children in a safe and supportive environment, empowering them to grow into confident, capable, and resilient individuals.</a:t>
            </a:r>
          </a:p>
        </p:txBody>
      </p:sp>
    </p:spTree>
    <p:extLst>
      <p:ext uri="{BB962C8B-B14F-4D97-AF65-F5344CB8AC3E}">
        <p14:creationId xmlns:p14="http://schemas.microsoft.com/office/powerpoint/2010/main" val="115527517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2BA43B-98AB-CA48-2295-869E8333C8A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982489" y="287497"/>
            <a:ext cx="2816210" cy="2112804"/>
          </a:xfrm>
          <a:prstGeom prst="rect">
            <a:avLst/>
          </a:prstGeom>
          <a:noFill/>
          <a:ln>
            <a:noFill/>
          </a:ln>
        </p:spPr>
      </p:pic>
      <p:pic>
        <p:nvPicPr>
          <p:cNvPr id="8" name="Picture 7">
            <a:extLst>
              <a:ext uri="{FF2B5EF4-FFF2-40B4-BE49-F238E27FC236}">
                <a16:creationId xmlns:a16="http://schemas.microsoft.com/office/drawing/2014/main" id="{904B921A-48A9-3B9D-1FC8-B537FB4595D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644" y="4125295"/>
            <a:ext cx="5291471" cy="2445208"/>
          </a:xfrm>
          <a:prstGeom prst="rect">
            <a:avLst/>
          </a:prstGeom>
          <a:noFill/>
          <a:ln>
            <a:noFill/>
          </a:ln>
        </p:spPr>
      </p:pic>
      <p:pic>
        <p:nvPicPr>
          <p:cNvPr id="9" name="Picture 8">
            <a:extLst>
              <a:ext uri="{FF2B5EF4-FFF2-40B4-BE49-F238E27FC236}">
                <a16:creationId xmlns:a16="http://schemas.microsoft.com/office/drawing/2014/main" id="{8D6F9329-A842-561C-4313-0A27E3E5CF21}"/>
              </a:ext>
            </a:extLst>
          </p:cNvPr>
          <p:cNvPicPr>
            <a:picLocks noChangeAspect="1"/>
          </p:cNvPicPr>
          <p:nvPr/>
        </p:nvPicPr>
        <p:blipFill>
          <a:blip r:embed="rId4" cstate="print">
            <a:extLst>
              <a:ext uri="{28A0092B-C50C-407E-A947-70E740481C1C}">
                <a14:useLocalDpi xmlns:a14="http://schemas.microsoft.com/office/drawing/2010/main" val="0"/>
              </a:ext>
            </a:extLst>
          </a:blip>
          <a:srcRect b="-4323"/>
          <a:stretch>
            <a:fillRect/>
          </a:stretch>
        </p:blipFill>
        <p:spPr bwMode="auto">
          <a:xfrm>
            <a:off x="357644" y="287497"/>
            <a:ext cx="5291471" cy="3800815"/>
          </a:xfrm>
          <a:prstGeom prst="rect">
            <a:avLst/>
          </a:prstGeom>
          <a:noFill/>
          <a:ln>
            <a:noFill/>
          </a:ln>
        </p:spPr>
      </p:pic>
      <p:pic>
        <p:nvPicPr>
          <p:cNvPr id="10" name="Picture 9">
            <a:extLst>
              <a:ext uri="{FF2B5EF4-FFF2-40B4-BE49-F238E27FC236}">
                <a16:creationId xmlns:a16="http://schemas.microsoft.com/office/drawing/2014/main" id="{6B2CD943-A232-1E8A-A50C-15770101ECE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03151" y="2561906"/>
            <a:ext cx="5795548" cy="4008598"/>
          </a:xfrm>
          <a:prstGeom prst="rect">
            <a:avLst/>
          </a:prstGeom>
          <a:noFill/>
          <a:ln>
            <a:noFill/>
          </a:ln>
        </p:spPr>
      </p:pic>
      <p:pic>
        <p:nvPicPr>
          <p:cNvPr id="11" name="Picture 10">
            <a:extLst>
              <a:ext uri="{FF2B5EF4-FFF2-40B4-BE49-F238E27FC236}">
                <a16:creationId xmlns:a16="http://schemas.microsoft.com/office/drawing/2014/main" id="{D3DB2229-B391-FFAA-1AD2-079ACFCDA3DA}"/>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003151" y="287497"/>
            <a:ext cx="2815724" cy="2112804"/>
          </a:xfrm>
          <a:prstGeom prst="rect">
            <a:avLst/>
          </a:prstGeom>
          <a:noFill/>
          <a:ln>
            <a:noFill/>
          </a:ln>
        </p:spPr>
      </p:pic>
    </p:spTree>
    <p:extLst>
      <p:ext uri="{BB962C8B-B14F-4D97-AF65-F5344CB8AC3E}">
        <p14:creationId xmlns:p14="http://schemas.microsoft.com/office/powerpoint/2010/main" val="2247202876"/>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Graphic 5" descr="Water">
            <a:extLst>
              <a:ext uri="{FF2B5EF4-FFF2-40B4-BE49-F238E27FC236}">
                <a16:creationId xmlns:a16="http://schemas.microsoft.com/office/drawing/2014/main" id="{3D26754B-72F9-6959-C541-10CFD525EF82}"/>
              </a:ext>
            </a:extLst>
          </p:cNvPr>
          <p:cNvSpPr/>
          <p:nvPr/>
        </p:nvSpPr>
        <p:spPr>
          <a:xfrm>
            <a:off x="6096000" y="2198913"/>
            <a:ext cx="2781300" cy="4286918"/>
          </a:xfrm>
          <a:custGeom>
            <a:avLst/>
            <a:gdLst>
              <a:gd name="connsiteX0" fmla="*/ 1785938 w 3571875"/>
              <a:gd name="connsiteY0" fmla="*/ 0 h 5429250"/>
              <a:gd name="connsiteX1" fmla="*/ 0 w 3571875"/>
              <a:gd name="connsiteY1" fmla="*/ 3643313 h 5429250"/>
              <a:gd name="connsiteX2" fmla="*/ 1785938 w 3571875"/>
              <a:gd name="connsiteY2" fmla="*/ 5429250 h 5429250"/>
              <a:gd name="connsiteX3" fmla="*/ 3571875 w 3571875"/>
              <a:gd name="connsiteY3" fmla="*/ 3643313 h 5429250"/>
              <a:gd name="connsiteX4" fmla="*/ 1785938 w 3571875"/>
              <a:gd name="connsiteY4" fmla="*/ 0 h 542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5" h="5429250">
                <a:moveTo>
                  <a:pt x="1785938" y="0"/>
                </a:moveTo>
                <a:cubicBezTo>
                  <a:pt x="1785938" y="0"/>
                  <a:pt x="0" y="2514600"/>
                  <a:pt x="0" y="3643313"/>
                </a:cubicBezTo>
                <a:cubicBezTo>
                  <a:pt x="0" y="4629150"/>
                  <a:pt x="800100" y="5429250"/>
                  <a:pt x="1785938" y="5429250"/>
                </a:cubicBezTo>
                <a:cubicBezTo>
                  <a:pt x="2771775" y="5429250"/>
                  <a:pt x="3571875" y="4629150"/>
                  <a:pt x="3571875" y="3643313"/>
                </a:cubicBezTo>
                <a:cubicBezTo>
                  <a:pt x="3571875" y="2507456"/>
                  <a:pt x="1785938" y="0"/>
                  <a:pt x="1785938" y="0"/>
                </a:cubicBezTo>
                <a:close/>
              </a:path>
            </a:pathLst>
          </a:custGeom>
          <a:solidFill>
            <a:srgbClr val="800080"/>
          </a:solidFill>
          <a:ln w="76200" cap="flat">
            <a:solidFill>
              <a:srgbClr val="800080"/>
            </a:solidFill>
            <a:prstDash val="solid"/>
            <a:miter/>
          </a:ln>
        </p:spPr>
        <p:txBody>
          <a:bodyPr rtlCol="0" anchor="ctr"/>
          <a:lstStyle/>
          <a:p>
            <a:endParaRPr lang="en-IN"/>
          </a:p>
        </p:txBody>
      </p:sp>
      <p:sp>
        <p:nvSpPr>
          <p:cNvPr id="11" name="Graphic 5" descr="Water">
            <a:extLst>
              <a:ext uri="{FF2B5EF4-FFF2-40B4-BE49-F238E27FC236}">
                <a16:creationId xmlns:a16="http://schemas.microsoft.com/office/drawing/2014/main" id="{9ED76A1C-FB2B-A913-265C-AD6234BB3B7F}"/>
              </a:ext>
            </a:extLst>
          </p:cNvPr>
          <p:cNvSpPr/>
          <p:nvPr/>
        </p:nvSpPr>
        <p:spPr>
          <a:xfrm>
            <a:off x="8797475" y="490977"/>
            <a:ext cx="2959095" cy="4507139"/>
          </a:xfrm>
          <a:custGeom>
            <a:avLst/>
            <a:gdLst>
              <a:gd name="connsiteX0" fmla="*/ 1785938 w 3571875"/>
              <a:gd name="connsiteY0" fmla="*/ 0 h 5429250"/>
              <a:gd name="connsiteX1" fmla="*/ 0 w 3571875"/>
              <a:gd name="connsiteY1" fmla="*/ 3643313 h 5429250"/>
              <a:gd name="connsiteX2" fmla="*/ 1785938 w 3571875"/>
              <a:gd name="connsiteY2" fmla="*/ 5429250 h 5429250"/>
              <a:gd name="connsiteX3" fmla="*/ 3571875 w 3571875"/>
              <a:gd name="connsiteY3" fmla="*/ 3643313 h 5429250"/>
              <a:gd name="connsiteX4" fmla="*/ 1785938 w 3571875"/>
              <a:gd name="connsiteY4" fmla="*/ 0 h 542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5" h="5429250">
                <a:moveTo>
                  <a:pt x="1785938" y="0"/>
                </a:moveTo>
                <a:cubicBezTo>
                  <a:pt x="1785938" y="0"/>
                  <a:pt x="0" y="2514600"/>
                  <a:pt x="0" y="3643313"/>
                </a:cubicBezTo>
                <a:cubicBezTo>
                  <a:pt x="0" y="4629150"/>
                  <a:pt x="800100" y="5429250"/>
                  <a:pt x="1785938" y="5429250"/>
                </a:cubicBezTo>
                <a:cubicBezTo>
                  <a:pt x="2771775" y="5429250"/>
                  <a:pt x="3571875" y="4629150"/>
                  <a:pt x="3571875" y="3643313"/>
                </a:cubicBezTo>
                <a:cubicBezTo>
                  <a:pt x="3571875" y="2507456"/>
                  <a:pt x="1785938" y="0"/>
                  <a:pt x="1785938" y="0"/>
                </a:cubicBezTo>
                <a:close/>
              </a:path>
            </a:pathLst>
          </a:custGeom>
          <a:solidFill>
            <a:srgbClr val="800080"/>
          </a:solidFill>
          <a:ln w="76200" cap="flat">
            <a:solidFill>
              <a:srgbClr val="800080"/>
            </a:solidFill>
            <a:prstDash val="solid"/>
            <a:miter/>
          </a:ln>
        </p:spPr>
        <p:txBody>
          <a:bodyPr rtlCol="0" anchor="ctr"/>
          <a:lstStyle/>
          <a:p>
            <a:endParaRPr lang="en-IN"/>
          </a:p>
        </p:txBody>
      </p:sp>
      <p:pic>
        <p:nvPicPr>
          <p:cNvPr id="12" name="Picture 11">
            <a:extLst>
              <a:ext uri="{FF2B5EF4-FFF2-40B4-BE49-F238E27FC236}">
                <a16:creationId xmlns:a16="http://schemas.microsoft.com/office/drawing/2014/main" id="{EACD74DF-C741-A0A0-2317-ADD14B2C05B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97475" y="439665"/>
            <a:ext cx="2959095" cy="4560960"/>
          </a:xfrm>
          <a:custGeom>
            <a:avLst/>
            <a:gdLst>
              <a:gd name="connsiteX0" fmla="*/ 1785938 w 3571875"/>
              <a:gd name="connsiteY0" fmla="*/ 0 h 5429250"/>
              <a:gd name="connsiteX1" fmla="*/ 3571875 w 3571875"/>
              <a:gd name="connsiteY1" fmla="*/ 3643313 h 5429250"/>
              <a:gd name="connsiteX2" fmla="*/ 1785938 w 3571875"/>
              <a:gd name="connsiteY2" fmla="*/ 5429250 h 5429250"/>
              <a:gd name="connsiteX3" fmla="*/ 0 w 3571875"/>
              <a:gd name="connsiteY3" fmla="*/ 3643313 h 5429250"/>
              <a:gd name="connsiteX4" fmla="*/ 1785938 w 3571875"/>
              <a:gd name="connsiteY4" fmla="*/ 0 h 542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1875" h="5429250">
                <a:moveTo>
                  <a:pt x="1785938" y="0"/>
                </a:moveTo>
                <a:cubicBezTo>
                  <a:pt x="1785938" y="0"/>
                  <a:pt x="3571875" y="2507456"/>
                  <a:pt x="3571875" y="3643313"/>
                </a:cubicBezTo>
                <a:cubicBezTo>
                  <a:pt x="3571875" y="4629150"/>
                  <a:pt x="2771775" y="5429250"/>
                  <a:pt x="1785938" y="5429250"/>
                </a:cubicBezTo>
                <a:cubicBezTo>
                  <a:pt x="800100" y="5429250"/>
                  <a:pt x="0" y="4629150"/>
                  <a:pt x="0" y="3643313"/>
                </a:cubicBezTo>
                <a:cubicBezTo>
                  <a:pt x="0" y="2514600"/>
                  <a:pt x="1785938" y="0"/>
                  <a:pt x="1785938" y="0"/>
                </a:cubicBezTo>
                <a:close/>
              </a:path>
            </a:pathLst>
          </a:custGeom>
          <a:noFill/>
          <a:ln>
            <a:noFill/>
          </a:ln>
        </p:spPr>
      </p:pic>
      <p:pic>
        <p:nvPicPr>
          <p:cNvPr id="19" name="Picture 18">
            <a:extLst>
              <a:ext uri="{FF2B5EF4-FFF2-40B4-BE49-F238E27FC236}">
                <a16:creationId xmlns:a16="http://schemas.microsoft.com/office/drawing/2014/main" id="{0203CC54-4DE8-DD03-C351-27921C35E10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2198913"/>
            <a:ext cx="2781300" cy="4286918"/>
          </a:xfrm>
          <a:custGeom>
            <a:avLst/>
            <a:gdLst>
              <a:gd name="connsiteX0" fmla="*/ 1390651 w 2781300"/>
              <a:gd name="connsiteY0" fmla="*/ 0 h 4286918"/>
              <a:gd name="connsiteX1" fmla="*/ 2781300 w 2781300"/>
              <a:gd name="connsiteY1" fmla="*/ 2876748 h 4286918"/>
              <a:gd name="connsiteX2" fmla="*/ 1390651 w 2781300"/>
              <a:gd name="connsiteY2" fmla="*/ 4286918 h 4286918"/>
              <a:gd name="connsiteX3" fmla="*/ 0 w 2781300"/>
              <a:gd name="connsiteY3" fmla="*/ 2876748 h 4286918"/>
              <a:gd name="connsiteX4" fmla="*/ 1390651 w 2781300"/>
              <a:gd name="connsiteY4" fmla="*/ 0 h 4286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300" h="4286918">
                <a:moveTo>
                  <a:pt x="1390651" y="0"/>
                </a:moveTo>
                <a:cubicBezTo>
                  <a:pt x="1390651" y="0"/>
                  <a:pt x="2781300" y="1979879"/>
                  <a:pt x="2781300" y="2876748"/>
                </a:cubicBezTo>
                <a:cubicBezTo>
                  <a:pt x="2781300" y="3655162"/>
                  <a:pt x="2158289" y="4286918"/>
                  <a:pt x="1390651" y="4286918"/>
                </a:cubicBezTo>
                <a:cubicBezTo>
                  <a:pt x="623011" y="4286918"/>
                  <a:pt x="0" y="3655162"/>
                  <a:pt x="0" y="2876748"/>
                </a:cubicBezTo>
                <a:cubicBezTo>
                  <a:pt x="0" y="1985520"/>
                  <a:pt x="1390651" y="0"/>
                  <a:pt x="1390651" y="0"/>
                </a:cubicBezTo>
                <a:close/>
              </a:path>
            </a:pathLst>
          </a:custGeom>
          <a:noFill/>
          <a:ln>
            <a:noFill/>
          </a:ln>
        </p:spPr>
      </p:pic>
      <p:sp>
        <p:nvSpPr>
          <p:cNvPr id="2" name="Title 1">
            <a:extLst>
              <a:ext uri="{FF2B5EF4-FFF2-40B4-BE49-F238E27FC236}">
                <a16:creationId xmlns:a16="http://schemas.microsoft.com/office/drawing/2014/main" id="{035492B2-DB77-C5BC-A77A-BC1ED857B164}"/>
              </a:ext>
            </a:extLst>
          </p:cNvPr>
          <p:cNvSpPr>
            <a:spLocks noGrp="1"/>
          </p:cNvSpPr>
          <p:nvPr>
            <p:ph type="title"/>
          </p:nvPr>
        </p:nvSpPr>
        <p:spPr>
          <a:xfrm>
            <a:off x="1147772" y="250825"/>
            <a:ext cx="5448300" cy="1006475"/>
          </a:xfrm>
        </p:spPr>
        <p:txBody>
          <a:bodyPr>
            <a:normAutofit/>
          </a:bodyPr>
          <a:lstStyle/>
          <a:p>
            <a:r>
              <a:rPr lang="en-US" sz="3600" b="1" dirty="0">
                <a:solidFill>
                  <a:srgbClr val="800080"/>
                </a:solidFill>
                <a:effectLst/>
                <a:latin typeface="Franklin Gothic Heavy" panose="020B0903020102020204" pitchFamily="34" charset="0"/>
                <a:ea typeface="Calibri" panose="020F0502020204030204" pitchFamily="34" charset="0"/>
                <a:cs typeface="Teko SemiBold" pitchFamily="2" charset="0"/>
              </a:rPr>
              <a:t>WASH – Water for Life</a:t>
            </a:r>
            <a:endParaRPr lang="en-IN" sz="3600" b="1" dirty="0">
              <a:solidFill>
                <a:srgbClr val="800080"/>
              </a:solidFill>
              <a:latin typeface="Franklin Gothic Heavy" panose="020B0903020102020204" pitchFamily="34" charset="0"/>
              <a:cs typeface="Teko SemiBold" pitchFamily="2" charset="0"/>
            </a:endParaRPr>
          </a:p>
        </p:txBody>
      </p:sp>
      <p:pic>
        <p:nvPicPr>
          <p:cNvPr id="5" name="Graphic 4" descr="Water">
            <a:extLst>
              <a:ext uri="{FF2B5EF4-FFF2-40B4-BE49-F238E27FC236}">
                <a16:creationId xmlns:a16="http://schemas.microsoft.com/office/drawing/2014/main" id="{A1603184-A8BE-2F6A-BD22-ACCC7BD809F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27034" y="250825"/>
            <a:ext cx="820738" cy="820738"/>
          </a:xfrm>
          <a:prstGeom prst="rect">
            <a:avLst/>
          </a:prstGeom>
        </p:spPr>
      </p:pic>
      <p:sp>
        <p:nvSpPr>
          <p:cNvPr id="14" name="TextBox 13">
            <a:extLst>
              <a:ext uri="{FF2B5EF4-FFF2-40B4-BE49-F238E27FC236}">
                <a16:creationId xmlns:a16="http://schemas.microsoft.com/office/drawing/2014/main" id="{FC1A7A02-616F-AE37-3176-0799FADAF37E}"/>
              </a:ext>
            </a:extLst>
          </p:cNvPr>
          <p:cNvSpPr txBox="1"/>
          <p:nvPr/>
        </p:nvSpPr>
        <p:spPr>
          <a:xfrm>
            <a:off x="896597" y="1225689"/>
            <a:ext cx="4969632" cy="5755422"/>
          </a:xfrm>
          <a:prstGeom prst="rect">
            <a:avLst/>
          </a:prstGeom>
          <a:noFill/>
        </p:spPr>
        <p:txBody>
          <a:bodyPr wrap="square" rtlCol="0">
            <a:spAutoFit/>
          </a:bodyPr>
          <a:lstStyle/>
          <a:p>
            <a:pPr algn="just"/>
            <a:r>
              <a:rPr lang="en-US" sz="1600" dirty="0"/>
              <a:t>Access to safe and clean drinking water remains a pressing challenge in many parts of Nepal. To address this critical need, HRO Nepal has been implementing the </a:t>
            </a:r>
            <a:r>
              <a:rPr lang="en-US" sz="1600" i="1" dirty="0"/>
              <a:t>Water for Life</a:t>
            </a:r>
            <a:r>
              <a:rPr lang="en-US" sz="1600" dirty="0"/>
              <a:t> project, ensuring sustainable access to purified drinking water for underserved communities. This initiative has directly benefited </a:t>
            </a:r>
            <a:r>
              <a:rPr lang="en-US" sz="1600" dirty="0" smtClean="0"/>
              <a:t>(836) </a:t>
            </a:r>
            <a:r>
              <a:rPr lang="en-US" sz="1600" dirty="0"/>
              <a:t>students, teachers, community members, and households—contributing to improved health, hygiene, and overall well-being.</a:t>
            </a:r>
          </a:p>
          <a:p>
            <a:pPr algn="just"/>
            <a:r>
              <a:rPr lang="en-US" sz="1600" dirty="0"/>
              <a:t>In the past year, HRO Nepal expanded its efforts by installing water purification systems and promoting hygienic water management practices. These interventions have had a transformative impact, particularly in remote and marginalized areas, where access to clean water is most limited. Alongside infrastructure improvements, community education on safe water use and hygiene has strengthened the long-term sustainability of the project.</a:t>
            </a:r>
          </a:p>
          <a:p>
            <a:pPr algn="just"/>
            <a:r>
              <a:rPr lang="en-US" sz="1600" dirty="0"/>
              <a:t>HRO Nepal remains firmly committed to advancing water, sanitation, and hygiene (WASH) initiatives, recognizing their essential role in protecting public health, upholding dignity, and improving the quality of life for vulnerable populations.</a:t>
            </a:r>
          </a:p>
        </p:txBody>
      </p:sp>
      <p:pic>
        <p:nvPicPr>
          <p:cNvPr id="21" name="Graphic 20" descr="Water">
            <a:extLst>
              <a:ext uri="{FF2B5EF4-FFF2-40B4-BE49-F238E27FC236}">
                <a16:creationId xmlns:a16="http://schemas.microsoft.com/office/drawing/2014/main" id="{57D84C63-2940-E52F-9AC3-78F45201BA7B}"/>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088211" y="64546"/>
            <a:ext cx="2597790" cy="2597790"/>
          </a:xfrm>
          <a:prstGeom prst="rect">
            <a:avLst/>
          </a:prstGeom>
        </p:spPr>
      </p:pic>
      <p:pic>
        <p:nvPicPr>
          <p:cNvPr id="22" name="Graphic 21" descr="Water">
            <a:extLst>
              <a:ext uri="{FF2B5EF4-FFF2-40B4-BE49-F238E27FC236}">
                <a16:creationId xmlns:a16="http://schemas.microsoft.com/office/drawing/2014/main" id="{DB9AC9E7-99F3-D183-53D1-9ACBC49E3F6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538516" y="1411426"/>
            <a:ext cx="1696811" cy="1696811"/>
          </a:xfrm>
          <a:prstGeom prst="rect">
            <a:avLst/>
          </a:prstGeom>
        </p:spPr>
      </p:pic>
    </p:spTree>
    <p:extLst>
      <p:ext uri="{BB962C8B-B14F-4D97-AF65-F5344CB8AC3E}">
        <p14:creationId xmlns:p14="http://schemas.microsoft.com/office/powerpoint/2010/main" val="27554805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FBC0B1-92CA-CA4A-CF9C-664D0199A40C}"/>
              </a:ext>
            </a:extLst>
          </p:cNvPr>
          <p:cNvSpPr txBox="1"/>
          <p:nvPr/>
        </p:nvSpPr>
        <p:spPr>
          <a:xfrm>
            <a:off x="2168492" y="755356"/>
            <a:ext cx="2728577" cy="1384995"/>
          </a:xfrm>
          <a:prstGeom prst="rect">
            <a:avLst/>
          </a:prstGeom>
          <a:noFill/>
        </p:spPr>
        <p:txBody>
          <a:bodyPr wrap="square">
            <a:spAutoFit/>
          </a:bodyPr>
          <a:lstStyle/>
          <a:p>
            <a:r>
              <a:rPr lang="en-US" sz="4400" b="1" dirty="0">
                <a:solidFill>
                  <a:srgbClr val="800080"/>
                </a:solidFill>
                <a:effectLst/>
                <a:latin typeface="Franklin Gothic Heavy" panose="020B0903020102020204" pitchFamily="34" charset="0"/>
                <a:ea typeface="Calibri" panose="020F0502020204030204" pitchFamily="34" charset="0"/>
                <a:cs typeface="Teko SemiBold" pitchFamily="2" charset="0"/>
              </a:rPr>
              <a:t>Seasonal</a:t>
            </a:r>
            <a:r>
              <a:rPr lang="en-US" sz="4000" b="1" dirty="0">
                <a:solidFill>
                  <a:srgbClr val="800080"/>
                </a:solidFill>
                <a:effectLst/>
                <a:latin typeface="Franklin Gothic Heavy" panose="020B0903020102020204" pitchFamily="34" charset="0"/>
                <a:ea typeface="Calibri" panose="020F0502020204030204" pitchFamily="34" charset="0"/>
                <a:cs typeface="Teko SemiBold" pitchFamily="2" charset="0"/>
              </a:rPr>
              <a:t> projects</a:t>
            </a:r>
            <a:endParaRPr lang="en-IN" sz="4000" dirty="0">
              <a:solidFill>
                <a:srgbClr val="800080"/>
              </a:solidFill>
              <a:latin typeface="Franklin Gothic Heavy" panose="020B0903020102020204" pitchFamily="34" charset="0"/>
              <a:cs typeface="Teko SemiBold" pitchFamily="2" charset="0"/>
            </a:endParaRPr>
          </a:p>
        </p:txBody>
      </p:sp>
      <p:pic>
        <p:nvPicPr>
          <p:cNvPr id="7" name="Graphic 6" descr="Daily calendar">
            <a:extLst>
              <a:ext uri="{FF2B5EF4-FFF2-40B4-BE49-F238E27FC236}">
                <a16:creationId xmlns:a16="http://schemas.microsoft.com/office/drawing/2014/main" id="{C1A925CB-86B2-3D2F-D55F-A561F59B209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01151" y="607868"/>
            <a:ext cx="1591974" cy="1591974"/>
          </a:xfrm>
          <a:prstGeom prst="rect">
            <a:avLst/>
          </a:prstGeom>
        </p:spPr>
      </p:pic>
      <p:pic>
        <p:nvPicPr>
          <p:cNvPr id="8" name="Picture 7">
            <a:extLst>
              <a:ext uri="{FF2B5EF4-FFF2-40B4-BE49-F238E27FC236}">
                <a16:creationId xmlns:a16="http://schemas.microsoft.com/office/drawing/2014/main" id="{70743EF0-9F26-FE53-1258-5CF9DA74265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4792" y="432191"/>
            <a:ext cx="6390752" cy="2628327"/>
          </a:xfrm>
          <a:prstGeom prst="rect">
            <a:avLst/>
          </a:prstGeom>
          <a:noFill/>
          <a:ln>
            <a:noFill/>
          </a:ln>
        </p:spPr>
      </p:pic>
      <p:pic>
        <p:nvPicPr>
          <p:cNvPr id="9" name="Picture 8">
            <a:extLst>
              <a:ext uri="{FF2B5EF4-FFF2-40B4-BE49-F238E27FC236}">
                <a16:creationId xmlns:a16="http://schemas.microsoft.com/office/drawing/2014/main" id="{F08C790E-20F0-5DFF-D52C-6E4E75728AF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19960" y="3910205"/>
            <a:ext cx="6425584" cy="2761226"/>
          </a:xfrm>
          <a:prstGeom prst="rect">
            <a:avLst/>
          </a:prstGeom>
          <a:noFill/>
          <a:ln>
            <a:noFill/>
          </a:ln>
        </p:spPr>
      </p:pic>
      <p:sp>
        <p:nvSpPr>
          <p:cNvPr id="11" name="TextBox 10">
            <a:extLst>
              <a:ext uri="{FF2B5EF4-FFF2-40B4-BE49-F238E27FC236}">
                <a16:creationId xmlns:a16="http://schemas.microsoft.com/office/drawing/2014/main" id="{9A3C085B-A0FF-14E0-D4B2-F288FD891FCB}"/>
              </a:ext>
            </a:extLst>
          </p:cNvPr>
          <p:cNvSpPr txBox="1"/>
          <p:nvPr/>
        </p:nvSpPr>
        <p:spPr>
          <a:xfrm>
            <a:off x="701151" y="2624769"/>
            <a:ext cx="3803364" cy="3170099"/>
          </a:xfrm>
          <a:prstGeom prst="rect">
            <a:avLst/>
          </a:prstGeom>
          <a:noFill/>
        </p:spPr>
        <p:txBody>
          <a:bodyPr wrap="square" rtlCol="0">
            <a:spAutoFit/>
          </a:bodyPr>
          <a:lstStyle/>
          <a:p>
            <a:pPr algn="justLow"/>
            <a:r>
              <a:rPr lang="en-US" sz="2000" dirty="0"/>
              <a:t>HRO Nepal continues to respond to urgent needs through its seasonal projects, providing timely relief and support during natural disasters, crises, and periods of hardship. These initiatives play a vital role in alleviating suffering and restoring dignity among vulnerable populations.</a:t>
            </a:r>
            <a:endParaRPr lang="en-IN" sz="2000" dirty="0"/>
          </a:p>
          <a:p>
            <a:endParaRPr lang="en-IN" sz="2000" dirty="0"/>
          </a:p>
        </p:txBody>
      </p:sp>
      <p:sp>
        <p:nvSpPr>
          <p:cNvPr id="12" name="TextBox 11">
            <a:extLst>
              <a:ext uri="{FF2B5EF4-FFF2-40B4-BE49-F238E27FC236}">
                <a16:creationId xmlns:a16="http://schemas.microsoft.com/office/drawing/2014/main" id="{5DE929BF-51EE-C5DE-C8AB-292F62DF9B78}"/>
              </a:ext>
            </a:extLst>
          </p:cNvPr>
          <p:cNvSpPr txBox="1"/>
          <p:nvPr/>
        </p:nvSpPr>
        <p:spPr>
          <a:xfrm>
            <a:off x="4862238" y="2859314"/>
            <a:ext cx="7141029" cy="2031325"/>
          </a:xfrm>
          <a:prstGeom prst="rect">
            <a:avLst/>
          </a:prstGeom>
          <a:solidFill>
            <a:srgbClr val="800080"/>
          </a:solidFill>
        </p:spPr>
        <p:txBody>
          <a:bodyPr wrap="square" rtlCol="0">
            <a:spAutoFit/>
          </a:bodyPr>
          <a:lstStyle/>
          <a:p>
            <a:pPr algn="just"/>
            <a:r>
              <a:rPr lang="en-US" dirty="0">
                <a:solidFill>
                  <a:schemeClr val="bg1"/>
                </a:solidFill>
              </a:rPr>
              <a:t>During the year, HRO Nepal carried out impactful seasonal initiatives, including the </a:t>
            </a:r>
            <a:r>
              <a:rPr lang="en-US" i="1" dirty="0">
                <a:solidFill>
                  <a:schemeClr val="bg1"/>
                </a:solidFill>
              </a:rPr>
              <a:t>Ramadan Food Basket</a:t>
            </a:r>
            <a:r>
              <a:rPr lang="en-US" dirty="0">
                <a:solidFill>
                  <a:schemeClr val="bg1"/>
                </a:solidFill>
              </a:rPr>
              <a:t> and </a:t>
            </a:r>
            <a:r>
              <a:rPr lang="en-US" i="1" dirty="0" err="1">
                <a:solidFill>
                  <a:schemeClr val="bg1"/>
                </a:solidFill>
              </a:rPr>
              <a:t>Iftar</a:t>
            </a:r>
            <a:r>
              <a:rPr lang="en-US" i="1" dirty="0">
                <a:solidFill>
                  <a:schemeClr val="bg1"/>
                </a:solidFill>
              </a:rPr>
              <a:t> Meals Program</a:t>
            </a:r>
            <a:r>
              <a:rPr lang="en-US" dirty="0">
                <a:solidFill>
                  <a:schemeClr val="bg1"/>
                </a:solidFill>
              </a:rPr>
              <a:t>. Through these programs, essential food packages were distributed to vulnerable families and orphaned children across multiple regions, ensuring they could observe the holy month of Ramadan with dignity, proper nourishment, and a sense of communal support. In total, </a:t>
            </a:r>
            <a:r>
              <a:rPr lang="en-US" dirty="0" smtClean="0">
                <a:solidFill>
                  <a:schemeClr val="bg1"/>
                </a:solidFill>
              </a:rPr>
              <a:t>(3,155) </a:t>
            </a:r>
            <a:r>
              <a:rPr lang="en-US" dirty="0">
                <a:solidFill>
                  <a:schemeClr val="bg1"/>
                </a:solidFill>
              </a:rPr>
              <a:t>individuals directly benefited from these efforts</a:t>
            </a:r>
            <a:endParaRPr lang="en-IN" dirty="0">
              <a:solidFill>
                <a:schemeClr val="bg1"/>
              </a:solidFill>
            </a:endParaRPr>
          </a:p>
        </p:txBody>
      </p:sp>
    </p:spTree>
    <p:extLst>
      <p:ext uri="{BB962C8B-B14F-4D97-AF65-F5344CB8AC3E}">
        <p14:creationId xmlns:p14="http://schemas.microsoft.com/office/powerpoint/2010/main" val="10480743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C65716-2CD3-7280-FBF7-F24183020944}"/>
              </a:ext>
            </a:extLst>
          </p:cNvPr>
          <p:cNvSpPr txBox="1"/>
          <p:nvPr/>
        </p:nvSpPr>
        <p:spPr>
          <a:xfrm>
            <a:off x="217713" y="1096618"/>
            <a:ext cx="6140225" cy="4393254"/>
          </a:xfrm>
          <a:prstGeom prst="rect">
            <a:avLst/>
          </a:prstGeom>
          <a:noFill/>
        </p:spPr>
        <p:txBody>
          <a:bodyPr wrap="square">
            <a:spAutoFit/>
          </a:bodyPr>
          <a:lstStyle/>
          <a:p>
            <a:pPr algn="just"/>
            <a:r>
              <a:rPr lang="en-US" sz="2000" dirty="0"/>
              <a:t>The </a:t>
            </a:r>
            <a:r>
              <a:rPr lang="en-US" sz="2000" i="1" dirty="0" err="1"/>
              <a:t>Qurbani</a:t>
            </a:r>
            <a:r>
              <a:rPr lang="en-US" sz="2000" i="1" dirty="0"/>
              <a:t> Meat Distribution </a:t>
            </a:r>
            <a:r>
              <a:rPr lang="en-US" sz="2000" i="1" dirty="0" smtClean="0"/>
              <a:t>Project</a:t>
            </a:r>
            <a:r>
              <a:rPr lang="en-US" sz="2000" dirty="0" smtClean="0"/>
              <a:t> </a:t>
            </a:r>
            <a:r>
              <a:rPr lang="en-US" sz="2000" dirty="0"/>
              <a:t>brought both joy and nutritional support to underprivileged families during the </a:t>
            </a:r>
            <a:r>
              <a:rPr lang="en-US" sz="2000" dirty="0" err="1"/>
              <a:t>Eid</a:t>
            </a:r>
            <a:r>
              <a:rPr lang="en-US" sz="2000" dirty="0"/>
              <a:t> al-</a:t>
            </a:r>
            <a:r>
              <a:rPr lang="en-US" sz="2000" dirty="0" err="1"/>
              <a:t>Adha</a:t>
            </a:r>
            <a:r>
              <a:rPr lang="en-US" sz="2000" dirty="0"/>
              <a:t> celebration. Freshly slaughtered </a:t>
            </a:r>
            <a:r>
              <a:rPr lang="en-US" sz="2000" dirty="0" err="1"/>
              <a:t>Qurbani</a:t>
            </a:r>
            <a:r>
              <a:rPr lang="en-US" sz="2000" dirty="0"/>
              <a:t> meat was distributed to those in need, enabling them to partake in the religious occasion with dignity and inclusion. </a:t>
            </a:r>
            <a:r>
              <a:rPr lang="en-US" sz="2000" dirty="0" smtClean="0"/>
              <a:t>A </a:t>
            </a:r>
            <a:r>
              <a:rPr lang="en-US" sz="2000" dirty="0"/>
              <a:t>total of </a:t>
            </a:r>
            <a:r>
              <a:rPr lang="en-US" sz="2000" dirty="0" smtClean="0"/>
              <a:t>(5,431) </a:t>
            </a:r>
            <a:r>
              <a:rPr lang="en-US" sz="2000" dirty="0"/>
              <a:t>individuals benefited from seasonal Projects. </a:t>
            </a:r>
            <a:endParaRPr lang="en-US" sz="2000" dirty="0" smtClean="0"/>
          </a:p>
          <a:p>
            <a:pPr algn="just"/>
            <a:r>
              <a:rPr lang="en-US" sz="2000" dirty="0" smtClean="0"/>
              <a:t>Through </a:t>
            </a:r>
            <a:r>
              <a:rPr lang="en-US" sz="2000" dirty="0"/>
              <a:t>such seasonal efforts, HRO Nepal reaffirms its commitment to standing alongside communities in times of need—offering hope, relief, and solidarity. We warmly invite our partners and supporters to continue joining hands with us in transforming lives and fostering resilience across Nepal.</a:t>
            </a:r>
          </a:p>
          <a:p>
            <a:pPr marL="400050" algn="justLow">
              <a:lnSpc>
                <a:spcPct val="115000"/>
              </a:lnSpc>
              <a:spcAft>
                <a:spcPts val="800"/>
              </a:spcAft>
            </a:pPr>
            <a:endParaRPr lang="en-IN"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4B1B9F6-13E5-090A-A65A-A7A14717CE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14713" y="2909402"/>
            <a:ext cx="1436876" cy="1893632"/>
          </a:xfrm>
          <a:prstGeom prst="rect">
            <a:avLst/>
          </a:prstGeom>
          <a:noFill/>
          <a:ln>
            <a:noFill/>
          </a:ln>
        </p:spPr>
      </p:pic>
      <p:grpSp>
        <p:nvGrpSpPr>
          <p:cNvPr id="13" name="Group 12">
            <a:extLst>
              <a:ext uri="{FF2B5EF4-FFF2-40B4-BE49-F238E27FC236}">
                <a16:creationId xmlns:a16="http://schemas.microsoft.com/office/drawing/2014/main" id="{9B14F084-0989-FA3D-E4A6-FCF9092D68C5}"/>
              </a:ext>
            </a:extLst>
          </p:cNvPr>
          <p:cNvGrpSpPr/>
          <p:nvPr/>
        </p:nvGrpSpPr>
        <p:grpSpPr>
          <a:xfrm>
            <a:off x="6814438" y="505667"/>
            <a:ext cx="4937151" cy="2297789"/>
            <a:chOff x="7682393" y="867320"/>
            <a:chExt cx="4160085" cy="1936136"/>
          </a:xfrm>
        </p:grpSpPr>
        <p:pic>
          <p:nvPicPr>
            <p:cNvPr id="7" name="Picture 6">
              <a:extLst>
                <a:ext uri="{FF2B5EF4-FFF2-40B4-BE49-F238E27FC236}">
                  <a16:creationId xmlns:a16="http://schemas.microsoft.com/office/drawing/2014/main" id="{9B69BE8B-80E6-D6CE-077C-8C5E05A4C5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57368" y="867320"/>
              <a:ext cx="2585110" cy="1936136"/>
            </a:xfrm>
            <a:prstGeom prst="rect">
              <a:avLst/>
            </a:prstGeom>
          </p:spPr>
        </p:pic>
        <p:pic>
          <p:nvPicPr>
            <p:cNvPr id="9" name="Picture 8">
              <a:extLst>
                <a:ext uri="{FF2B5EF4-FFF2-40B4-BE49-F238E27FC236}">
                  <a16:creationId xmlns:a16="http://schemas.microsoft.com/office/drawing/2014/main" id="{D8DCFE28-5F40-BCE9-A1B3-657C09B339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2393" y="868005"/>
              <a:ext cx="1425458" cy="1894901"/>
            </a:xfrm>
            <a:prstGeom prst="rect">
              <a:avLst/>
            </a:prstGeom>
            <a:noFill/>
            <a:ln>
              <a:noFill/>
            </a:ln>
          </p:spPr>
        </p:pic>
      </p:grpSp>
      <p:pic>
        <p:nvPicPr>
          <p:cNvPr id="10" name="Picture 9">
            <a:extLst>
              <a:ext uri="{FF2B5EF4-FFF2-40B4-BE49-F238E27FC236}">
                <a16:creationId xmlns:a16="http://schemas.microsoft.com/office/drawing/2014/main" id="{E6C51938-8A27-3314-79F8-6C62B848650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14439" y="4949091"/>
            <a:ext cx="2386711" cy="1702331"/>
          </a:xfrm>
          <a:prstGeom prst="rect">
            <a:avLst/>
          </a:prstGeom>
          <a:noFill/>
          <a:ln>
            <a:noFill/>
          </a:ln>
        </p:spPr>
      </p:pic>
      <p:pic>
        <p:nvPicPr>
          <p:cNvPr id="12" name="Picture 11">
            <a:extLst>
              <a:ext uri="{FF2B5EF4-FFF2-40B4-BE49-F238E27FC236}">
                <a16:creationId xmlns:a16="http://schemas.microsoft.com/office/drawing/2014/main" id="{8ECC326B-8BED-1BB7-F839-2123092BEE17}"/>
              </a:ext>
            </a:extLst>
          </p:cNvPr>
          <p:cNvPicPr>
            <a:picLocks noChangeAspect="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814438" y="2909402"/>
            <a:ext cx="3438974" cy="1933743"/>
          </a:xfrm>
          <a:prstGeom prst="rect">
            <a:avLst/>
          </a:prstGeom>
          <a:noFill/>
          <a:ln>
            <a:noFill/>
          </a:ln>
        </p:spPr>
      </p:pic>
      <p:pic>
        <p:nvPicPr>
          <p:cNvPr id="14" name="Picture 13">
            <a:extLst>
              <a:ext uri="{FF2B5EF4-FFF2-40B4-BE49-F238E27FC236}">
                <a16:creationId xmlns:a16="http://schemas.microsoft.com/office/drawing/2014/main" id="{EB82E5BF-8F53-9AB1-3A16-944B5B1F23DB}"/>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280526" y="4949091"/>
            <a:ext cx="2471064" cy="1702331"/>
          </a:xfrm>
          <a:prstGeom prst="rect">
            <a:avLst/>
          </a:prstGeom>
          <a:noFill/>
          <a:ln>
            <a:noFill/>
          </a:ln>
        </p:spPr>
      </p:pic>
    </p:spTree>
    <p:extLst>
      <p:ext uri="{BB962C8B-B14F-4D97-AF65-F5344CB8AC3E}">
        <p14:creationId xmlns:p14="http://schemas.microsoft.com/office/powerpoint/2010/main" val="1432721575"/>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CB8543-EBA9-0172-CEB3-BDB1C33195B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6501" y="411163"/>
            <a:ext cx="5267212" cy="3950504"/>
          </a:xfrm>
          <a:prstGeom prst="rect">
            <a:avLst/>
          </a:prstGeom>
          <a:noFill/>
          <a:ln w="57150">
            <a:solidFill>
              <a:srgbClr val="800080"/>
            </a:solidFill>
          </a:ln>
        </p:spPr>
      </p:pic>
      <p:pic>
        <p:nvPicPr>
          <p:cNvPr id="6" name="Picture 5">
            <a:extLst>
              <a:ext uri="{FF2B5EF4-FFF2-40B4-BE49-F238E27FC236}">
                <a16:creationId xmlns:a16="http://schemas.microsoft.com/office/drawing/2014/main" id="{D0683C30-4B48-583C-4E5B-0D74B4CEFC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9104" y="411162"/>
            <a:ext cx="5267211" cy="3949849"/>
          </a:xfrm>
          <a:prstGeom prst="rect">
            <a:avLst/>
          </a:prstGeom>
          <a:noFill/>
          <a:ln w="57150">
            <a:solidFill>
              <a:srgbClr val="800080"/>
            </a:solidFill>
          </a:ln>
        </p:spPr>
      </p:pic>
      <p:pic>
        <p:nvPicPr>
          <p:cNvPr id="5" name="Picture 4">
            <a:extLst>
              <a:ext uri="{FF2B5EF4-FFF2-40B4-BE49-F238E27FC236}">
                <a16:creationId xmlns:a16="http://schemas.microsoft.com/office/drawing/2014/main" id="{9E030B7E-C4D6-95CA-6853-643699AE207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88957" y="3300730"/>
            <a:ext cx="6014085" cy="3382010"/>
          </a:xfrm>
          <a:prstGeom prst="rect">
            <a:avLst/>
          </a:prstGeom>
          <a:noFill/>
          <a:ln w="76200">
            <a:solidFill>
              <a:srgbClr val="800080"/>
            </a:solidFill>
          </a:ln>
        </p:spPr>
      </p:pic>
    </p:spTree>
    <p:extLst>
      <p:ext uri="{BB962C8B-B14F-4D97-AF65-F5344CB8AC3E}">
        <p14:creationId xmlns:p14="http://schemas.microsoft.com/office/powerpoint/2010/main" val="91245233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0008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823FEB-190A-FA4D-A148-2EAB060A7893}"/>
              </a:ext>
            </a:extLst>
          </p:cNvPr>
          <p:cNvSpPr txBox="1"/>
          <p:nvPr/>
        </p:nvSpPr>
        <p:spPr>
          <a:xfrm>
            <a:off x="1303735" y="272534"/>
            <a:ext cx="5357813" cy="954107"/>
          </a:xfrm>
          <a:prstGeom prst="rect">
            <a:avLst/>
          </a:prstGeom>
          <a:noFill/>
        </p:spPr>
        <p:txBody>
          <a:bodyPr wrap="square">
            <a:spAutoFit/>
          </a:bodyPr>
          <a:lstStyle/>
          <a:p>
            <a:r>
              <a:rPr lang="en-US" sz="2800" b="1" dirty="0">
                <a:solidFill>
                  <a:srgbClr val="FECC00"/>
                </a:solidFill>
                <a:effectLst/>
                <a:latin typeface="Franklin Gothic Heavy" panose="020B0903020102020204" pitchFamily="34" charset="0"/>
                <a:ea typeface="Calibri" panose="020F0502020204030204" pitchFamily="34" charset="0"/>
                <a:cs typeface="Teko SemiBold" pitchFamily="2" charset="0"/>
              </a:rPr>
              <a:t>Emergency Earthquake Relief Distribution Nepal 2023</a:t>
            </a:r>
            <a:endParaRPr lang="en-IN" sz="2800" dirty="0">
              <a:solidFill>
                <a:srgbClr val="FECC00"/>
              </a:solidFill>
              <a:latin typeface="Franklin Gothic Heavy" panose="020B0903020102020204" pitchFamily="34" charset="0"/>
              <a:cs typeface="Teko SemiBold" pitchFamily="2" charset="0"/>
            </a:endParaRPr>
          </a:p>
        </p:txBody>
      </p:sp>
      <p:pic>
        <p:nvPicPr>
          <p:cNvPr id="7" name="Graphic 6" descr="Siren">
            <a:extLst>
              <a:ext uri="{FF2B5EF4-FFF2-40B4-BE49-F238E27FC236}">
                <a16:creationId xmlns:a16="http://schemas.microsoft.com/office/drawing/2014/main" id="{CE6F6F19-4417-133C-CF62-0B00B70AD7C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89335" y="272534"/>
            <a:ext cx="914400" cy="914400"/>
          </a:xfrm>
          <a:prstGeom prst="rect">
            <a:avLst/>
          </a:prstGeom>
        </p:spPr>
      </p:pic>
      <p:sp>
        <p:nvSpPr>
          <p:cNvPr id="11" name="TextBox 10">
            <a:extLst>
              <a:ext uri="{FF2B5EF4-FFF2-40B4-BE49-F238E27FC236}">
                <a16:creationId xmlns:a16="http://schemas.microsoft.com/office/drawing/2014/main" id="{778AD9BA-EC32-EE22-DA9A-8295E0363D27}"/>
              </a:ext>
            </a:extLst>
          </p:cNvPr>
          <p:cNvSpPr txBox="1"/>
          <p:nvPr/>
        </p:nvSpPr>
        <p:spPr>
          <a:xfrm>
            <a:off x="389335" y="1259443"/>
            <a:ext cx="6254352" cy="2377574"/>
          </a:xfrm>
          <a:prstGeom prst="rect">
            <a:avLst/>
          </a:prstGeom>
          <a:noFill/>
        </p:spPr>
        <p:txBody>
          <a:bodyPr wrap="square">
            <a:spAutoFit/>
          </a:bodyPr>
          <a:lstStyle/>
          <a:p>
            <a:pPr algn="justLow"/>
            <a:r>
              <a:rPr lang="en-IN" sz="1650" dirty="0">
                <a:solidFill>
                  <a:schemeClr val="bg1"/>
                </a:solidFill>
              </a:rPr>
              <a:t>Nepal is highly vulnerable to natural disasters, especially earthquakes, landslides, and floods. Recognizing this reality, Human Relief Organization (HRO) Nepal has remained committed to rapid emergency response and long-term disaster risk reduction to support affected communities. On </a:t>
            </a:r>
            <a:r>
              <a:rPr lang="en-IN" sz="1650" b="1" dirty="0">
                <a:solidFill>
                  <a:schemeClr val="bg1"/>
                </a:solidFill>
              </a:rPr>
              <a:t>November 3, 2023</a:t>
            </a:r>
            <a:r>
              <a:rPr lang="en-IN" sz="1650" dirty="0">
                <a:solidFill>
                  <a:schemeClr val="bg1"/>
                </a:solidFill>
              </a:rPr>
              <a:t>, a powerful earthquake of magnitude 6.4 struck western Nepal, with its epicentre in </a:t>
            </a:r>
            <a:r>
              <a:rPr lang="en-IN" sz="1650" b="1" dirty="0" err="1">
                <a:solidFill>
                  <a:schemeClr val="bg1"/>
                </a:solidFill>
              </a:rPr>
              <a:t>Ramidanda</a:t>
            </a:r>
            <a:r>
              <a:rPr lang="en-IN" sz="1650" b="1" dirty="0">
                <a:solidFill>
                  <a:schemeClr val="bg1"/>
                </a:solidFill>
              </a:rPr>
              <a:t>, Jajarkot</a:t>
            </a:r>
            <a:r>
              <a:rPr lang="en-IN" sz="1650" dirty="0">
                <a:solidFill>
                  <a:schemeClr val="bg1"/>
                </a:solidFill>
              </a:rPr>
              <a:t> </a:t>
            </a:r>
            <a:r>
              <a:rPr lang="en-IN" sz="1650" b="1" dirty="0">
                <a:solidFill>
                  <a:schemeClr val="bg1"/>
                </a:solidFill>
              </a:rPr>
              <a:t>District</a:t>
            </a:r>
            <a:r>
              <a:rPr lang="en-IN" sz="1650" dirty="0">
                <a:solidFill>
                  <a:schemeClr val="bg1"/>
                </a:solidFill>
              </a:rPr>
              <a:t>, Karnali Province. The disaster caused widespread destruction, leading to the loss of over </a:t>
            </a:r>
            <a:r>
              <a:rPr lang="en-IN" sz="1650" b="1" dirty="0">
                <a:solidFill>
                  <a:schemeClr val="bg1"/>
                </a:solidFill>
              </a:rPr>
              <a:t>150 lives, </a:t>
            </a:r>
            <a:r>
              <a:rPr lang="en-IN" sz="1650" dirty="0">
                <a:solidFill>
                  <a:schemeClr val="bg1"/>
                </a:solidFill>
              </a:rPr>
              <a:t>hundreds of injuries, and the displacement of thousands of individuals.</a:t>
            </a:r>
          </a:p>
        </p:txBody>
      </p:sp>
      <p:pic>
        <p:nvPicPr>
          <p:cNvPr id="12" name="Picture 11">
            <a:extLst>
              <a:ext uri="{FF2B5EF4-FFF2-40B4-BE49-F238E27FC236}">
                <a16:creationId xmlns:a16="http://schemas.microsoft.com/office/drawing/2014/main" id="{3CA7A11F-35D1-1B14-8A4F-343CBE8BCBE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215" y="3734951"/>
            <a:ext cx="6073472" cy="2850515"/>
          </a:xfrm>
          <a:prstGeom prst="rect">
            <a:avLst/>
          </a:prstGeom>
          <a:noFill/>
          <a:ln>
            <a:noFill/>
          </a:ln>
        </p:spPr>
      </p:pic>
      <p:pic>
        <p:nvPicPr>
          <p:cNvPr id="13" name="Picture 12">
            <a:extLst>
              <a:ext uri="{FF2B5EF4-FFF2-40B4-BE49-F238E27FC236}">
                <a16:creationId xmlns:a16="http://schemas.microsoft.com/office/drawing/2014/main" id="{13E145AD-1277-F3E3-6039-01D2E79AA5E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43687" y="272534"/>
            <a:ext cx="5357813" cy="2850515"/>
          </a:xfrm>
          <a:prstGeom prst="rect">
            <a:avLst/>
          </a:prstGeom>
          <a:noFill/>
          <a:ln>
            <a:noFill/>
          </a:ln>
        </p:spPr>
      </p:pic>
      <p:sp>
        <p:nvSpPr>
          <p:cNvPr id="15" name="TextBox 14">
            <a:extLst>
              <a:ext uri="{FF2B5EF4-FFF2-40B4-BE49-F238E27FC236}">
                <a16:creationId xmlns:a16="http://schemas.microsoft.com/office/drawing/2014/main" id="{A2BD1D40-64AE-7157-1380-738F8EC51A14}"/>
              </a:ext>
            </a:extLst>
          </p:cNvPr>
          <p:cNvSpPr txBox="1"/>
          <p:nvPr/>
        </p:nvSpPr>
        <p:spPr>
          <a:xfrm>
            <a:off x="6761560" y="3197979"/>
            <a:ext cx="5357813" cy="3393237"/>
          </a:xfrm>
          <a:prstGeom prst="rect">
            <a:avLst/>
          </a:prstGeom>
          <a:noFill/>
        </p:spPr>
        <p:txBody>
          <a:bodyPr wrap="square">
            <a:spAutoFit/>
          </a:bodyPr>
          <a:lstStyle/>
          <a:p>
            <a:r>
              <a:rPr lang="en-IN" sz="1650" dirty="0">
                <a:solidFill>
                  <a:schemeClr val="bg1"/>
                </a:solidFill>
              </a:rPr>
              <a:t>Homes, schools, and infrastructure were damaged or destroyed, leaving communities in urgent need of support. In response, HRO Nepal immediately launched the </a:t>
            </a:r>
            <a:r>
              <a:rPr lang="en-IN" sz="1650" b="1" dirty="0">
                <a:solidFill>
                  <a:schemeClr val="bg1"/>
                </a:solidFill>
              </a:rPr>
              <a:t>Emergency Earthquake Relief Distribution</a:t>
            </a:r>
            <a:r>
              <a:rPr lang="en-IN" sz="1650" dirty="0">
                <a:solidFill>
                  <a:schemeClr val="bg1"/>
                </a:solidFill>
              </a:rPr>
              <a:t> initiative in Jajarkot. The intervention focused on delivering lifesaving aid, including </a:t>
            </a:r>
            <a:r>
              <a:rPr lang="en-IN" sz="1650" b="1" dirty="0">
                <a:solidFill>
                  <a:schemeClr val="bg1"/>
                </a:solidFill>
              </a:rPr>
              <a:t>warm clothing, blankets, and hygiene supplies</a:t>
            </a:r>
            <a:r>
              <a:rPr lang="en-IN" sz="1650" dirty="0">
                <a:solidFill>
                  <a:schemeClr val="bg1"/>
                </a:solidFill>
              </a:rPr>
              <a:t>, to (5,125) families affected by the earthquake. The support provided not only addressed immediate needs but also contributed to restoring dignity and stability in a time of crisis. This emergency intervention reaffirmed HRO Nepal’s commitment to disaster preparedness, response, and risk reduction—ensuring that vulnerable communities receive timely and effective support when they need it the most.</a:t>
            </a:r>
          </a:p>
        </p:txBody>
      </p:sp>
    </p:spTree>
    <p:extLst>
      <p:ext uri="{BB962C8B-B14F-4D97-AF65-F5344CB8AC3E}">
        <p14:creationId xmlns:p14="http://schemas.microsoft.com/office/powerpoint/2010/main" val="404902691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A305A-B135-9A5D-15A6-FB78F9902951}"/>
              </a:ext>
            </a:extLst>
          </p:cNvPr>
          <p:cNvSpPr>
            <a:spLocks noGrp="1"/>
          </p:cNvSpPr>
          <p:nvPr>
            <p:ph type="title"/>
          </p:nvPr>
        </p:nvSpPr>
        <p:spPr>
          <a:xfrm>
            <a:off x="1281111" y="279397"/>
            <a:ext cx="4814889" cy="949325"/>
          </a:xfrm>
        </p:spPr>
        <p:txBody>
          <a:bodyPr>
            <a:normAutofit fontScale="90000"/>
          </a:bodyPr>
          <a:lstStyle/>
          <a:p>
            <a:r>
              <a:rPr lang="en-US" b="1" dirty="0">
                <a:solidFill>
                  <a:srgbClr val="800080"/>
                </a:solidFill>
                <a:latin typeface="Franklin Gothic Heavy" panose="020B0903020102020204" pitchFamily="34" charset="0"/>
                <a:cs typeface="Teko SemiBold" pitchFamily="2" charset="0"/>
              </a:rPr>
              <a:t>Impact 2023-2024</a:t>
            </a:r>
            <a:endParaRPr lang="en-IN" dirty="0">
              <a:solidFill>
                <a:srgbClr val="800080"/>
              </a:solidFill>
              <a:latin typeface="Franklin Gothic Heavy" panose="020B0903020102020204" pitchFamily="34" charset="0"/>
              <a:cs typeface="Teko SemiBold" pitchFamily="2" charset="0"/>
            </a:endParaRPr>
          </a:p>
        </p:txBody>
      </p:sp>
      <p:pic>
        <p:nvPicPr>
          <p:cNvPr id="5" name="Graphic 4" descr="Magnifying glass">
            <a:extLst>
              <a:ext uri="{FF2B5EF4-FFF2-40B4-BE49-F238E27FC236}">
                <a16:creationId xmlns:a16="http://schemas.microsoft.com/office/drawing/2014/main" id="{601C2500-6C5F-F412-7305-108D7EBADEF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74660" y="265109"/>
            <a:ext cx="806452" cy="806452"/>
          </a:xfrm>
          <a:prstGeom prst="rect">
            <a:avLst/>
          </a:prstGeom>
        </p:spPr>
      </p:pic>
      <p:grpSp>
        <p:nvGrpSpPr>
          <p:cNvPr id="29" name="Group 28">
            <a:extLst>
              <a:ext uri="{FF2B5EF4-FFF2-40B4-BE49-F238E27FC236}">
                <a16:creationId xmlns:a16="http://schemas.microsoft.com/office/drawing/2014/main" id="{82202EB5-1188-3F92-30BB-46C0291C4772}"/>
              </a:ext>
            </a:extLst>
          </p:cNvPr>
          <p:cNvGrpSpPr/>
          <p:nvPr/>
        </p:nvGrpSpPr>
        <p:grpSpPr>
          <a:xfrm>
            <a:off x="474660" y="1357313"/>
            <a:ext cx="1739903" cy="5221290"/>
            <a:chOff x="474660" y="1357313"/>
            <a:chExt cx="1739903" cy="5221290"/>
          </a:xfrm>
        </p:grpSpPr>
        <p:sp>
          <p:nvSpPr>
            <p:cNvPr id="9" name="Rectangle 8">
              <a:extLst>
                <a:ext uri="{FF2B5EF4-FFF2-40B4-BE49-F238E27FC236}">
                  <a16:creationId xmlns:a16="http://schemas.microsoft.com/office/drawing/2014/main" id="{10A81764-473B-9FE6-AC8B-FBF369211C32}"/>
                </a:ext>
              </a:extLst>
            </p:cNvPr>
            <p:cNvSpPr/>
            <p:nvPr/>
          </p:nvSpPr>
          <p:spPr>
            <a:xfrm>
              <a:off x="474660" y="1357313"/>
              <a:ext cx="1739903" cy="5221290"/>
            </a:xfrm>
            <a:prstGeom prst="rect">
              <a:avLst/>
            </a:prstGeom>
            <a:solidFill>
              <a:srgbClr val="800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itle 1">
              <a:extLst>
                <a:ext uri="{FF2B5EF4-FFF2-40B4-BE49-F238E27FC236}">
                  <a16:creationId xmlns:a16="http://schemas.microsoft.com/office/drawing/2014/main" id="{22E1E67C-0AA8-13B6-739F-753AB85A9C67}"/>
                </a:ext>
              </a:extLst>
            </p:cNvPr>
            <p:cNvSpPr txBox="1">
              <a:spLocks/>
            </p:cNvSpPr>
            <p:nvPr/>
          </p:nvSpPr>
          <p:spPr>
            <a:xfrm>
              <a:off x="715159" y="1885948"/>
              <a:ext cx="1258903" cy="9493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smtClean="0">
                  <a:solidFill>
                    <a:schemeClr val="bg1"/>
                  </a:solidFill>
                  <a:effectLst>
                    <a:outerShdw dist="25400" dir="13500000" sx="0" sy="0">
                      <a:srgbClr val="000000">
                        <a:alpha val="50000"/>
                      </a:srgbClr>
                    </a:outerShdw>
                  </a:effectLst>
                  <a:latin typeface="Franklin Gothic Heavy" panose="020B0903020102020204" pitchFamily="34" charset="0"/>
                  <a:cs typeface="Teko SemiBold" pitchFamily="2" charset="0"/>
                </a:rPr>
                <a:t>03</a:t>
              </a:r>
              <a:endParaRPr lang="en-IN" sz="4800" b="1" dirty="0">
                <a:solidFill>
                  <a:schemeClr val="bg1"/>
                </a:solidFill>
                <a:latin typeface="Franklin Gothic Heavy" panose="020B0903020102020204" pitchFamily="34" charset="0"/>
                <a:cs typeface="Teko SemiBold" pitchFamily="2" charset="0"/>
              </a:endParaRPr>
            </a:p>
          </p:txBody>
        </p:sp>
        <p:sp>
          <p:nvSpPr>
            <p:cNvPr id="17" name="TextBox 16">
              <a:extLst>
                <a:ext uri="{FF2B5EF4-FFF2-40B4-BE49-F238E27FC236}">
                  <a16:creationId xmlns:a16="http://schemas.microsoft.com/office/drawing/2014/main" id="{D0C72B61-FBAA-0118-5FF2-DF79C0BFA1E2}"/>
                </a:ext>
              </a:extLst>
            </p:cNvPr>
            <p:cNvSpPr txBox="1"/>
            <p:nvPr/>
          </p:nvSpPr>
          <p:spPr>
            <a:xfrm>
              <a:off x="640149" y="2874422"/>
              <a:ext cx="1408922" cy="2308324"/>
            </a:xfrm>
            <a:prstGeom prst="rect">
              <a:avLst/>
            </a:prstGeom>
            <a:noFill/>
          </p:spPr>
          <p:txBody>
            <a:bodyPr wrap="square">
              <a:spAutoFit/>
            </a:bodyPr>
            <a:lstStyle/>
            <a:p>
              <a:pPr algn="ctr"/>
              <a:r>
                <a:rPr lang="en-IN" sz="2400" b="1" dirty="0">
                  <a:solidFill>
                    <a:schemeClr val="bg1"/>
                  </a:solidFill>
                </a:rPr>
                <a:t>Districts in Nepal reached with HRO Nepal Projects</a:t>
              </a:r>
            </a:p>
          </p:txBody>
        </p:sp>
      </p:grpSp>
      <p:grpSp>
        <p:nvGrpSpPr>
          <p:cNvPr id="30" name="Group 29">
            <a:extLst>
              <a:ext uri="{FF2B5EF4-FFF2-40B4-BE49-F238E27FC236}">
                <a16:creationId xmlns:a16="http://schemas.microsoft.com/office/drawing/2014/main" id="{6B1AA8F7-04CC-F65B-7660-5FB63AAF5272}"/>
              </a:ext>
            </a:extLst>
          </p:cNvPr>
          <p:cNvGrpSpPr/>
          <p:nvPr/>
        </p:nvGrpSpPr>
        <p:grpSpPr>
          <a:xfrm>
            <a:off x="2366963" y="1357313"/>
            <a:ext cx="1739903" cy="5221290"/>
            <a:chOff x="2366963" y="1357313"/>
            <a:chExt cx="1739903" cy="5221290"/>
          </a:xfrm>
        </p:grpSpPr>
        <p:sp>
          <p:nvSpPr>
            <p:cNvPr id="10" name="Rectangle 9">
              <a:extLst>
                <a:ext uri="{FF2B5EF4-FFF2-40B4-BE49-F238E27FC236}">
                  <a16:creationId xmlns:a16="http://schemas.microsoft.com/office/drawing/2014/main" id="{388ABB86-0C94-1BD8-474D-480318B41546}"/>
                </a:ext>
              </a:extLst>
            </p:cNvPr>
            <p:cNvSpPr/>
            <p:nvPr/>
          </p:nvSpPr>
          <p:spPr>
            <a:xfrm>
              <a:off x="2366963" y="1357313"/>
              <a:ext cx="1739903" cy="5221290"/>
            </a:xfrm>
            <a:prstGeom prst="rect">
              <a:avLst/>
            </a:prstGeom>
            <a:solidFill>
              <a:srgbClr val="800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1">
              <a:extLst>
                <a:ext uri="{FF2B5EF4-FFF2-40B4-BE49-F238E27FC236}">
                  <a16:creationId xmlns:a16="http://schemas.microsoft.com/office/drawing/2014/main" id="{439E33DD-A6C9-27FA-2167-DAE81488B37B}"/>
                </a:ext>
              </a:extLst>
            </p:cNvPr>
            <p:cNvSpPr txBox="1">
              <a:spLocks/>
            </p:cNvSpPr>
            <p:nvPr/>
          </p:nvSpPr>
          <p:spPr>
            <a:xfrm>
              <a:off x="2586820" y="1885948"/>
              <a:ext cx="1258903" cy="9493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600" b="1" dirty="0">
                  <a:solidFill>
                    <a:schemeClr val="bg1"/>
                  </a:solidFill>
                  <a:effectLst>
                    <a:outerShdw dist="25400" dir="13500000" sx="0" sy="0">
                      <a:srgbClr val="000000">
                        <a:alpha val="50000"/>
                      </a:srgbClr>
                    </a:outerShdw>
                  </a:effectLst>
                  <a:latin typeface="Franklin Gothic Heavy" panose="020B0903020102020204" pitchFamily="34" charset="0"/>
                  <a:cs typeface="Teko SemiBold" pitchFamily="2" charset="0"/>
                </a:rPr>
                <a:t>15+</a:t>
              </a:r>
              <a:endParaRPr lang="en-IN" sz="4600" b="1" dirty="0">
                <a:solidFill>
                  <a:schemeClr val="bg1"/>
                </a:solidFill>
                <a:latin typeface="Franklin Gothic Heavy" panose="020B0903020102020204" pitchFamily="34" charset="0"/>
                <a:cs typeface="Teko SemiBold" pitchFamily="2" charset="0"/>
              </a:endParaRPr>
            </a:p>
          </p:txBody>
        </p:sp>
        <p:sp>
          <p:nvSpPr>
            <p:cNvPr id="19" name="TextBox 18">
              <a:extLst>
                <a:ext uri="{FF2B5EF4-FFF2-40B4-BE49-F238E27FC236}">
                  <a16:creationId xmlns:a16="http://schemas.microsoft.com/office/drawing/2014/main" id="{29FE0D85-2B2C-5A5C-A9C3-EF5EE5885466}"/>
                </a:ext>
              </a:extLst>
            </p:cNvPr>
            <p:cNvSpPr txBox="1"/>
            <p:nvPr/>
          </p:nvSpPr>
          <p:spPr>
            <a:xfrm>
              <a:off x="2471926" y="2858572"/>
              <a:ext cx="1529975" cy="2677656"/>
            </a:xfrm>
            <a:prstGeom prst="rect">
              <a:avLst/>
            </a:prstGeom>
            <a:noFill/>
          </p:spPr>
          <p:txBody>
            <a:bodyPr wrap="square">
              <a:spAutoFit/>
            </a:bodyPr>
            <a:lstStyle/>
            <a:p>
              <a:pPr algn="ctr"/>
              <a:r>
                <a:rPr lang="en-US" sz="2300" b="1" dirty="0">
                  <a:solidFill>
                    <a:schemeClr val="bg1"/>
                  </a:solidFill>
                </a:rPr>
                <a:t>Campaigns</a:t>
              </a:r>
              <a:r>
                <a:rPr lang="en-US" sz="2400" b="1" dirty="0">
                  <a:solidFill>
                    <a:schemeClr val="bg1"/>
                  </a:solidFill>
                </a:rPr>
                <a:t> and social ventures designed to address social challenges</a:t>
              </a:r>
              <a:endParaRPr lang="en-IN" sz="2400" b="1" dirty="0">
                <a:solidFill>
                  <a:schemeClr val="bg1"/>
                </a:solidFill>
              </a:endParaRPr>
            </a:p>
          </p:txBody>
        </p:sp>
      </p:grpSp>
      <p:grpSp>
        <p:nvGrpSpPr>
          <p:cNvPr id="31" name="Group 30">
            <a:extLst>
              <a:ext uri="{FF2B5EF4-FFF2-40B4-BE49-F238E27FC236}">
                <a16:creationId xmlns:a16="http://schemas.microsoft.com/office/drawing/2014/main" id="{628A4AAB-C158-9524-586A-A0A00B0BF176}"/>
              </a:ext>
            </a:extLst>
          </p:cNvPr>
          <p:cNvGrpSpPr/>
          <p:nvPr/>
        </p:nvGrpSpPr>
        <p:grpSpPr>
          <a:xfrm>
            <a:off x="4251126" y="1357313"/>
            <a:ext cx="1937146" cy="5242925"/>
            <a:chOff x="4251126" y="1357313"/>
            <a:chExt cx="1937146" cy="5242925"/>
          </a:xfrm>
        </p:grpSpPr>
        <p:sp>
          <p:nvSpPr>
            <p:cNvPr id="11" name="Rectangle 10">
              <a:extLst>
                <a:ext uri="{FF2B5EF4-FFF2-40B4-BE49-F238E27FC236}">
                  <a16:creationId xmlns:a16="http://schemas.microsoft.com/office/drawing/2014/main" id="{BBB95076-8DD4-D33F-7D42-2CF1A270290D}"/>
                </a:ext>
              </a:extLst>
            </p:cNvPr>
            <p:cNvSpPr/>
            <p:nvPr/>
          </p:nvSpPr>
          <p:spPr>
            <a:xfrm>
              <a:off x="4349748" y="1357313"/>
              <a:ext cx="1739903" cy="5221290"/>
            </a:xfrm>
            <a:prstGeom prst="rect">
              <a:avLst/>
            </a:prstGeom>
            <a:solidFill>
              <a:srgbClr val="800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atin typeface="Franklin Gothic Heavy" panose="020B0903020102020204" pitchFamily="34" charset="0"/>
                <a:cs typeface="Teko SemiBold" pitchFamily="2" charset="0"/>
              </a:endParaRPr>
            </a:p>
          </p:txBody>
        </p:sp>
        <p:sp>
          <p:nvSpPr>
            <p:cNvPr id="20" name="Title 1">
              <a:extLst>
                <a:ext uri="{FF2B5EF4-FFF2-40B4-BE49-F238E27FC236}">
                  <a16:creationId xmlns:a16="http://schemas.microsoft.com/office/drawing/2014/main" id="{F6C495DB-C7F2-B411-7DE6-0966CDEF419E}"/>
                </a:ext>
              </a:extLst>
            </p:cNvPr>
            <p:cNvSpPr txBox="1">
              <a:spLocks/>
            </p:cNvSpPr>
            <p:nvPr/>
          </p:nvSpPr>
          <p:spPr>
            <a:xfrm>
              <a:off x="4251126" y="1820856"/>
              <a:ext cx="1937146" cy="9493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smtClean="0">
                  <a:solidFill>
                    <a:schemeClr val="bg1"/>
                  </a:solidFill>
                  <a:effectLst>
                    <a:outerShdw dist="25400" dir="13500000" sx="0" sy="0">
                      <a:srgbClr val="000000">
                        <a:alpha val="50000"/>
                      </a:srgbClr>
                    </a:outerShdw>
                  </a:effectLst>
                  <a:latin typeface="Franklin Gothic Heavy" panose="020B0903020102020204" pitchFamily="34" charset="0"/>
                  <a:cs typeface="Teko SemiBold" pitchFamily="2" charset="0"/>
                </a:rPr>
                <a:t>15,863</a:t>
              </a:r>
              <a:endParaRPr lang="en-IN" sz="4000" b="1" dirty="0">
                <a:solidFill>
                  <a:schemeClr val="bg1"/>
                </a:solidFill>
                <a:latin typeface="Franklin Gothic Heavy" panose="020B0903020102020204" pitchFamily="34" charset="0"/>
                <a:cs typeface="Teko SemiBold" pitchFamily="2" charset="0"/>
              </a:endParaRPr>
            </a:p>
          </p:txBody>
        </p:sp>
        <p:sp>
          <p:nvSpPr>
            <p:cNvPr id="21" name="TextBox 20">
              <a:extLst>
                <a:ext uri="{FF2B5EF4-FFF2-40B4-BE49-F238E27FC236}">
                  <a16:creationId xmlns:a16="http://schemas.microsoft.com/office/drawing/2014/main" id="{2438B187-50C6-425A-15E6-311A6B392EB3}"/>
                </a:ext>
              </a:extLst>
            </p:cNvPr>
            <p:cNvSpPr txBox="1"/>
            <p:nvPr/>
          </p:nvSpPr>
          <p:spPr>
            <a:xfrm>
              <a:off x="4454121" y="2814586"/>
              <a:ext cx="1531156" cy="3785652"/>
            </a:xfrm>
            <a:prstGeom prst="rect">
              <a:avLst/>
            </a:prstGeom>
            <a:noFill/>
          </p:spPr>
          <p:txBody>
            <a:bodyPr wrap="square">
              <a:spAutoFit/>
            </a:bodyPr>
            <a:lstStyle/>
            <a:p>
              <a:pPr algn="ctr"/>
              <a:r>
                <a:rPr lang="en-US" sz="2400" b="1" dirty="0">
                  <a:solidFill>
                    <a:schemeClr val="bg1"/>
                  </a:solidFill>
                </a:rPr>
                <a:t>Children, students, women, and communities directly benefited from our projects.</a:t>
              </a:r>
            </a:p>
          </p:txBody>
        </p:sp>
      </p:grpSp>
      <p:grpSp>
        <p:nvGrpSpPr>
          <p:cNvPr id="32" name="Group 31">
            <a:extLst>
              <a:ext uri="{FF2B5EF4-FFF2-40B4-BE49-F238E27FC236}">
                <a16:creationId xmlns:a16="http://schemas.microsoft.com/office/drawing/2014/main" id="{BA7EEB8A-DC5D-BDA8-7E0D-D9A64AC1BAAC}"/>
              </a:ext>
            </a:extLst>
          </p:cNvPr>
          <p:cNvGrpSpPr/>
          <p:nvPr/>
        </p:nvGrpSpPr>
        <p:grpSpPr>
          <a:xfrm>
            <a:off x="6249982" y="1357313"/>
            <a:ext cx="1776438" cy="5221290"/>
            <a:chOff x="6249982" y="1357313"/>
            <a:chExt cx="1776438" cy="5221290"/>
          </a:xfrm>
        </p:grpSpPr>
        <p:sp>
          <p:nvSpPr>
            <p:cNvPr id="12" name="Rectangle 11">
              <a:extLst>
                <a:ext uri="{FF2B5EF4-FFF2-40B4-BE49-F238E27FC236}">
                  <a16:creationId xmlns:a16="http://schemas.microsoft.com/office/drawing/2014/main" id="{5856DC47-8D86-8699-8356-96861971DAF3}"/>
                </a:ext>
              </a:extLst>
            </p:cNvPr>
            <p:cNvSpPr/>
            <p:nvPr/>
          </p:nvSpPr>
          <p:spPr>
            <a:xfrm>
              <a:off x="6249982" y="1357313"/>
              <a:ext cx="1739903" cy="5221290"/>
            </a:xfrm>
            <a:prstGeom prst="rect">
              <a:avLst/>
            </a:prstGeom>
            <a:solidFill>
              <a:srgbClr val="800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itle 1">
              <a:extLst>
                <a:ext uri="{FF2B5EF4-FFF2-40B4-BE49-F238E27FC236}">
                  <a16:creationId xmlns:a16="http://schemas.microsoft.com/office/drawing/2014/main" id="{1E9FB927-4D19-427A-E2AF-462A1B71B859}"/>
                </a:ext>
              </a:extLst>
            </p:cNvPr>
            <p:cNvSpPr txBox="1">
              <a:spLocks/>
            </p:cNvSpPr>
            <p:nvPr/>
          </p:nvSpPr>
          <p:spPr>
            <a:xfrm>
              <a:off x="6404754" y="1885948"/>
              <a:ext cx="1430358" cy="9493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smtClean="0">
                  <a:solidFill>
                    <a:schemeClr val="bg1"/>
                  </a:solidFill>
                  <a:effectLst>
                    <a:outerShdw dist="25400" dir="13500000" sx="0" sy="0">
                      <a:srgbClr val="000000">
                        <a:alpha val="50000"/>
                      </a:srgbClr>
                    </a:outerShdw>
                  </a:effectLst>
                  <a:latin typeface="Franklin Gothic Heavy" panose="020B0903020102020204" pitchFamily="34" charset="0"/>
                  <a:cs typeface="Teko SemiBold" pitchFamily="2" charset="0"/>
                </a:rPr>
                <a:t>200</a:t>
              </a:r>
              <a:endParaRPr lang="en-IN" sz="4800" b="1" dirty="0">
                <a:solidFill>
                  <a:schemeClr val="bg1"/>
                </a:solidFill>
                <a:latin typeface="Franklin Gothic Heavy" panose="020B0903020102020204" pitchFamily="34" charset="0"/>
                <a:cs typeface="Teko SemiBold" pitchFamily="2" charset="0"/>
              </a:endParaRPr>
            </a:p>
          </p:txBody>
        </p:sp>
        <p:sp>
          <p:nvSpPr>
            <p:cNvPr id="23" name="TextBox 22">
              <a:extLst>
                <a:ext uri="{FF2B5EF4-FFF2-40B4-BE49-F238E27FC236}">
                  <a16:creationId xmlns:a16="http://schemas.microsoft.com/office/drawing/2014/main" id="{030B9DA2-B62E-87E3-7487-0F8D6959B2BB}"/>
                </a:ext>
              </a:extLst>
            </p:cNvPr>
            <p:cNvSpPr txBox="1"/>
            <p:nvPr/>
          </p:nvSpPr>
          <p:spPr>
            <a:xfrm>
              <a:off x="6249982" y="2771291"/>
              <a:ext cx="1776438" cy="3785652"/>
            </a:xfrm>
            <a:prstGeom prst="rect">
              <a:avLst/>
            </a:prstGeom>
            <a:noFill/>
          </p:spPr>
          <p:txBody>
            <a:bodyPr wrap="square">
              <a:spAutoFit/>
            </a:bodyPr>
            <a:lstStyle/>
            <a:p>
              <a:pPr algn="ctr"/>
              <a:r>
                <a:rPr lang="en-US" sz="2000" b="1" dirty="0" smtClean="0">
                  <a:solidFill>
                    <a:schemeClr val="bg1"/>
                  </a:solidFill>
                </a:rPr>
                <a:t>Orphan Students received essential </a:t>
              </a:r>
              <a:r>
                <a:rPr lang="en-US" sz="2000" b="1" dirty="0">
                  <a:solidFill>
                    <a:schemeClr val="bg1"/>
                  </a:solidFill>
                </a:rPr>
                <a:t>aid, education, health care, and seasonal activities to ensure their well-being and holistic development.</a:t>
              </a:r>
            </a:p>
          </p:txBody>
        </p:sp>
      </p:grpSp>
      <p:grpSp>
        <p:nvGrpSpPr>
          <p:cNvPr id="33" name="Group 32">
            <a:extLst>
              <a:ext uri="{FF2B5EF4-FFF2-40B4-BE49-F238E27FC236}">
                <a16:creationId xmlns:a16="http://schemas.microsoft.com/office/drawing/2014/main" id="{3C9DDB9A-A979-2457-E30B-F595E8B9A5EB}"/>
              </a:ext>
            </a:extLst>
          </p:cNvPr>
          <p:cNvGrpSpPr/>
          <p:nvPr/>
        </p:nvGrpSpPr>
        <p:grpSpPr>
          <a:xfrm>
            <a:off x="8150216" y="1357313"/>
            <a:ext cx="1739903" cy="5221290"/>
            <a:chOff x="8150216" y="1357313"/>
            <a:chExt cx="1739903" cy="5221290"/>
          </a:xfrm>
        </p:grpSpPr>
        <p:sp>
          <p:nvSpPr>
            <p:cNvPr id="13" name="Rectangle 12">
              <a:extLst>
                <a:ext uri="{FF2B5EF4-FFF2-40B4-BE49-F238E27FC236}">
                  <a16:creationId xmlns:a16="http://schemas.microsoft.com/office/drawing/2014/main" id="{8461F64B-60AD-7C43-F7A6-ADDFF787163D}"/>
                </a:ext>
              </a:extLst>
            </p:cNvPr>
            <p:cNvSpPr/>
            <p:nvPr/>
          </p:nvSpPr>
          <p:spPr>
            <a:xfrm>
              <a:off x="8150216" y="1357313"/>
              <a:ext cx="1739903" cy="5221290"/>
            </a:xfrm>
            <a:prstGeom prst="rect">
              <a:avLst/>
            </a:prstGeom>
            <a:solidFill>
              <a:srgbClr val="800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itle 1">
              <a:extLst>
                <a:ext uri="{FF2B5EF4-FFF2-40B4-BE49-F238E27FC236}">
                  <a16:creationId xmlns:a16="http://schemas.microsoft.com/office/drawing/2014/main" id="{C179235D-F672-6E93-A09A-04CC2E599A29}"/>
                </a:ext>
              </a:extLst>
            </p:cNvPr>
            <p:cNvSpPr txBox="1">
              <a:spLocks/>
            </p:cNvSpPr>
            <p:nvPr/>
          </p:nvSpPr>
          <p:spPr>
            <a:xfrm>
              <a:off x="8285751" y="1885948"/>
              <a:ext cx="1468832" cy="9493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smtClean="0">
                  <a:solidFill>
                    <a:schemeClr val="bg1"/>
                  </a:solidFill>
                  <a:effectLst>
                    <a:outerShdw dist="25400" dir="13500000" sx="0" sy="0">
                      <a:srgbClr val="000000">
                        <a:alpha val="50000"/>
                      </a:srgbClr>
                    </a:outerShdw>
                  </a:effectLst>
                  <a:latin typeface="Franklin Gothic Heavy" panose="020B0903020102020204" pitchFamily="34" charset="0"/>
                  <a:cs typeface="Teko SemiBold" pitchFamily="2" charset="0"/>
                </a:rPr>
                <a:t>836</a:t>
              </a:r>
              <a:endParaRPr lang="en-IN" sz="4800" b="1" dirty="0">
                <a:solidFill>
                  <a:schemeClr val="bg1"/>
                </a:solidFill>
                <a:latin typeface="Franklin Gothic Heavy" panose="020B0903020102020204" pitchFamily="34" charset="0"/>
                <a:cs typeface="Teko SemiBold" pitchFamily="2" charset="0"/>
              </a:endParaRPr>
            </a:p>
          </p:txBody>
        </p:sp>
        <p:sp>
          <p:nvSpPr>
            <p:cNvPr id="25" name="TextBox 24">
              <a:extLst>
                <a:ext uri="{FF2B5EF4-FFF2-40B4-BE49-F238E27FC236}">
                  <a16:creationId xmlns:a16="http://schemas.microsoft.com/office/drawing/2014/main" id="{A590A59D-432D-AD53-5445-87A98A4F4FEE}"/>
                </a:ext>
              </a:extLst>
            </p:cNvPr>
            <p:cNvSpPr txBox="1"/>
            <p:nvPr/>
          </p:nvSpPr>
          <p:spPr>
            <a:xfrm>
              <a:off x="8177214" y="2985565"/>
              <a:ext cx="1685906" cy="3347070"/>
            </a:xfrm>
            <a:prstGeom prst="rect">
              <a:avLst/>
            </a:prstGeom>
            <a:noFill/>
          </p:spPr>
          <p:txBody>
            <a:bodyPr wrap="square">
              <a:spAutoFit/>
            </a:bodyPr>
            <a:lstStyle/>
            <a:p>
              <a:pPr algn="ctr"/>
              <a:r>
                <a:rPr lang="en-US" sz="2350" b="1" dirty="0">
                  <a:solidFill>
                    <a:schemeClr val="bg1"/>
                  </a:solidFill>
                </a:rPr>
                <a:t>Students and teachers are protected through access to safe and clean water.</a:t>
              </a:r>
            </a:p>
          </p:txBody>
        </p:sp>
      </p:grpSp>
      <p:grpSp>
        <p:nvGrpSpPr>
          <p:cNvPr id="34" name="Group 33">
            <a:extLst>
              <a:ext uri="{FF2B5EF4-FFF2-40B4-BE49-F238E27FC236}">
                <a16:creationId xmlns:a16="http://schemas.microsoft.com/office/drawing/2014/main" id="{0F17FB7B-FF5A-427E-04CB-B4431F649DFC}"/>
              </a:ext>
            </a:extLst>
          </p:cNvPr>
          <p:cNvGrpSpPr/>
          <p:nvPr/>
        </p:nvGrpSpPr>
        <p:grpSpPr>
          <a:xfrm>
            <a:off x="10053619" y="1357313"/>
            <a:ext cx="1739903" cy="5221290"/>
            <a:chOff x="10053619" y="1357313"/>
            <a:chExt cx="1739903" cy="5221290"/>
          </a:xfrm>
        </p:grpSpPr>
        <p:sp>
          <p:nvSpPr>
            <p:cNvPr id="14" name="Rectangle 13">
              <a:extLst>
                <a:ext uri="{FF2B5EF4-FFF2-40B4-BE49-F238E27FC236}">
                  <a16:creationId xmlns:a16="http://schemas.microsoft.com/office/drawing/2014/main" id="{8E454B20-176C-208D-2357-571BF92DD872}"/>
                </a:ext>
              </a:extLst>
            </p:cNvPr>
            <p:cNvSpPr/>
            <p:nvPr/>
          </p:nvSpPr>
          <p:spPr>
            <a:xfrm>
              <a:off x="10053619" y="1357313"/>
              <a:ext cx="1739903" cy="5221290"/>
            </a:xfrm>
            <a:prstGeom prst="rect">
              <a:avLst/>
            </a:prstGeom>
            <a:solidFill>
              <a:srgbClr val="800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itle 1">
              <a:extLst>
                <a:ext uri="{FF2B5EF4-FFF2-40B4-BE49-F238E27FC236}">
                  <a16:creationId xmlns:a16="http://schemas.microsoft.com/office/drawing/2014/main" id="{70DDF74A-1420-57E4-E4AF-23BA712CAA15}"/>
                </a:ext>
              </a:extLst>
            </p:cNvPr>
            <p:cNvSpPr txBox="1">
              <a:spLocks/>
            </p:cNvSpPr>
            <p:nvPr/>
          </p:nvSpPr>
          <p:spPr>
            <a:xfrm>
              <a:off x="10228239" y="1885948"/>
              <a:ext cx="1390661" cy="9493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solidFill>
                    <a:schemeClr val="bg1"/>
                  </a:solidFill>
                  <a:effectLst>
                    <a:outerShdw dist="25400" dir="13500000" sx="0" sy="0">
                      <a:srgbClr val="000000">
                        <a:alpha val="50000"/>
                      </a:srgbClr>
                    </a:outerShdw>
                  </a:effectLst>
                  <a:latin typeface="Franklin Gothic Heavy" panose="020B0903020102020204" pitchFamily="34" charset="0"/>
                  <a:cs typeface="Teko SemiBold" pitchFamily="2" charset="0"/>
                </a:rPr>
                <a:t>50+</a:t>
              </a:r>
              <a:endParaRPr lang="en-IN" sz="4800" b="1" dirty="0">
                <a:solidFill>
                  <a:schemeClr val="bg1"/>
                </a:solidFill>
                <a:latin typeface="Franklin Gothic Heavy" panose="020B0903020102020204" pitchFamily="34" charset="0"/>
                <a:cs typeface="Teko SemiBold" pitchFamily="2" charset="0"/>
              </a:endParaRPr>
            </a:p>
          </p:txBody>
        </p:sp>
        <p:sp>
          <p:nvSpPr>
            <p:cNvPr id="27" name="TextBox 26">
              <a:extLst>
                <a:ext uri="{FF2B5EF4-FFF2-40B4-BE49-F238E27FC236}">
                  <a16:creationId xmlns:a16="http://schemas.microsoft.com/office/drawing/2014/main" id="{2D34F7A7-5B41-1708-0E83-E7053EFEC902}"/>
                </a:ext>
              </a:extLst>
            </p:cNvPr>
            <p:cNvSpPr txBox="1"/>
            <p:nvPr/>
          </p:nvSpPr>
          <p:spPr>
            <a:xfrm>
              <a:off x="10117100" y="3077898"/>
              <a:ext cx="1600240" cy="3046988"/>
            </a:xfrm>
            <a:prstGeom prst="rect">
              <a:avLst/>
            </a:prstGeom>
            <a:noFill/>
          </p:spPr>
          <p:txBody>
            <a:bodyPr wrap="square">
              <a:spAutoFit/>
            </a:bodyPr>
            <a:lstStyle/>
            <a:p>
              <a:pPr algn="ctr"/>
              <a:r>
                <a:rPr lang="en-US" sz="2400" b="1" dirty="0">
                  <a:solidFill>
                    <a:schemeClr val="bg1"/>
                  </a:solidFill>
                </a:rPr>
                <a:t>Volunteers mobilized on ground to solve various types of social challenges</a:t>
              </a:r>
              <a:endParaRPr lang="en-IN" sz="2400" b="1" dirty="0">
                <a:solidFill>
                  <a:schemeClr val="bg1"/>
                </a:solidFill>
              </a:endParaRPr>
            </a:p>
          </p:txBody>
        </p:sp>
      </p:grpSp>
    </p:spTree>
    <p:extLst>
      <p:ext uri="{BB962C8B-B14F-4D97-AF65-F5344CB8AC3E}">
        <p14:creationId xmlns:p14="http://schemas.microsoft.com/office/powerpoint/2010/main" val="3320043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250" fill="hold"/>
                                        <p:tgtEl>
                                          <p:spTgt spid="30"/>
                                        </p:tgtEl>
                                        <p:attrNameLst>
                                          <p:attrName>ppt_x</p:attrName>
                                        </p:attrNameLst>
                                      </p:cBhvr>
                                      <p:tavLst>
                                        <p:tav tm="0">
                                          <p:val>
                                            <p:strVal val="#ppt_x"/>
                                          </p:val>
                                        </p:tav>
                                        <p:tav tm="100000">
                                          <p:val>
                                            <p:strVal val="#ppt_x"/>
                                          </p:val>
                                        </p:tav>
                                      </p:tavLst>
                                    </p:anim>
                                    <p:anim calcmode="lin" valueType="num">
                                      <p:cBhvr additive="base">
                                        <p:cTn id="14" dur="25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250" fill="hold"/>
                                        <p:tgtEl>
                                          <p:spTgt spid="31"/>
                                        </p:tgtEl>
                                        <p:attrNameLst>
                                          <p:attrName>ppt_x</p:attrName>
                                        </p:attrNameLst>
                                      </p:cBhvr>
                                      <p:tavLst>
                                        <p:tav tm="0">
                                          <p:val>
                                            <p:strVal val="#ppt_x"/>
                                          </p:val>
                                        </p:tav>
                                        <p:tav tm="100000">
                                          <p:val>
                                            <p:strVal val="#ppt_x"/>
                                          </p:val>
                                        </p:tav>
                                      </p:tavLst>
                                    </p:anim>
                                    <p:anim calcmode="lin" valueType="num">
                                      <p:cBhvr additive="base">
                                        <p:cTn id="20" dur="25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250" fill="hold"/>
                                        <p:tgtEl>
                                          <p:spTgt spid="32"/>
                                        </p:tgtEl>
                                        <p:attrNameLst>
                                          <p:attrName>ppt_x</p:attrName>
                                        </p:attrNameLst>
                                      </p:cBhvr>
                                      <p:tavLst>
                                        <p:tav tm="0">
                                          <p:val>
                                            <p:strVal val="#ppt_x"/>
                                          </p:val>
                                        </p:tav>
                                        <p:tav tm="100000">
                                          <p:val>
                                            <p:strVal val="#ppt_x"/>
                                          </p:val>
                                        </p:tav>
                                      </p:tavLst>
                                    </p:anim>
                                    <p:anim calcmode="lin" valueType="num">
                                      <p:cBhvr additive="base">
                                        <p:cTn id="26" dur="25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250" fill="hold"/>
                                        <p:tgtEl>
                                          <p:spTgt spid="33"/>
                                        </p:tgtEl>
                                        <p:attrNameLst>
                                          <p:attrName>ppt_x</p:attrName>
                                        </p:attrNameLst>
                                      </p:cBhvr>
                                      <p:tavLst>
                                        <p:tav tm="0">
                                          <p:val>
                                            <p:strVal val="#ppt_x"/>
                                          </p:val>
                                        </p:tav>
                                        <p:tav tm="100000">
                                          <p:val>
                                            <p:strVal val="#ppt_x"/>
                                          </p:val>
                                        </p:tav>
                                      </p:tavLst>
                                    </p:anim>
                                    <p:anim calcmode="lin" valueType="num">
                                      <p:cBhvr additive="base">
                                        <p:cTn id="32" dur="25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250" fill="hold"/>
                                        <p:tgtEl>
                                          <p:spTgt spid="34"/>
                                        </p:tgtEl>
                                        <p:attrNameLst>
                                          <p:attrName>ppt_x</p:attrName>
                                        </p:attrNameLst>
                                      </p:cBhvr>
                                      <p:tavLst>
                                        <p:tav tm="0">
                                          <p:val>
                                            <p:strVal val="#ppt_x"/>
                                          </p:val>
                                        </p:tav>
                                        <p:tav tm="100000">
                                          <p:val>
                                            <p:strVal val="#ppt_x"/>
                                          </p:val>
                                        </p:tav>
                                      </p:tavLst>
                                    </p:anim>
                                    <p:anim calcmode="lin" valueType="num">
                                      <p:cBhvr additive="base">
                                        <p:cTn id="38" dur="25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AF246D-DFE2-7190-2F14-30BC412391C1}"/>
              </a:ext>
            </a:extLst>
          </p:cNvPr>
          <p:cNvSpPr txBox="1"/>
          <p:nvPr/>
        </p:nvSpPr>
        <p:spPr>
          <a:xfrm>
            <a:off x="1552732" y="1233247"/>
            <a:ext cx="9086536" cy="967573"/>
          </a:xfrm>
          <a:prstGeom prst="rect">
            <a:avLst/>
          </a:prstGeom>
          <a:noFill/>
        </p:spPr>
        <p:txBody>
          <a:bodyPr wrap="square">
            <a:spAutoFit/>
          </a:bodyPr>
          <a:lstStyle/>
          <a:p>
            <a:pPr algn="ctr">
              <a:lnSpc>
                <a:spcPts val="1800"/>
              </a:lnSpc>
              <a:spcAft>
                <a:spcPts val="800"/>
              </a:spcAft>
              <a:buNone/>
            </a:pPr>
            <a:r>
              <a:rPr lang="en-US" sz="2400" b="1" kern="100" dirty="0">
                <a:solidFill>
                  <a:srgbClr val="800080"/>
                </a:solidFill>
                <a:effectLst/>
                <a:latin typeface="Franklin Gothic Heavy" panose="020B0903020102020204" pitchFamily="34" charset="0"/>
                <a:ea typeface="Calibri" panose="020F0502020204030204" pitchFamily="34" charset="0"/>
                <a:cs typeface="Teko SemiBold" pitchFamily="2" charset="0"/>
              </a:rPr>
              <a:t>Human Relief Organization Nepal</a:t>
            </a:r>
            <a:endParaRPr lang="en-IN" sz="2000" b="1" kern="100" dirty="0">
              <a:solidFill>
                <a:srgbClr val="800080"/>
              </a:solidFill>
              <a:effectLst/>
              <a:latin typeface="Franklin Gothic Heavy" panose="020B0903020102020204" pitchFamily="34" charset="0"/>
              <a:ea typeface="Calibri" panose="020F0502020204030204" pitchFamily="34" charset="0"/>
              <a:cs typeface="Teko SemiBold" pitchFamily="2" charset="0"/>
            </a:endParaRPr>
          </a:p>
          <a:p>
            <a:pPr algn="ctr">
              <a:lnSpc>
                <a:spcPts val="1800"/>
              </a:lnSpc>
              <a:spcAft>
                <a:spcPts val="600"/>
              </a:spcAft>
              <a:buNone/>
            </a:pPr>
            <a:r>
              <a:rPr lang="en-US" sz="1800" kern="100" dirty="0">
                <a:effectLst/>
                <a:latin typeface="Calibri" panose="020F0502020204030204" pitchFamily="34" charset="0"/>
                <a:ea typeface="Calibri" panose="020F0502020204030204" pitchFamily="34" charset="0"/>
                <a:cs typeface="Calibri" panose="020F0502020204030204" pitchFamily="34" charset="0"/>
              </a:rPr>
              <a:t>Krishnan Nagar, Kapilvastu, Nepal</a:t>
            </a:r>
            <a:r>
              <a:rPr lang="en-IN" sz="1600" kern="100" dirty="0">
                <a:latin typeface="Calibri" panose="020F0502020204030204" pitchFamily="34" charset="0"/>
                <a:ea typeface="Calibri" panose="020F0502020204030204" pitchFamily="34" charset="0"/>
                <a:cs typeface="Arial" panose="020B0604020202020204" pitchFamily="34" charset="0"/>
              </a:rPr>
              <a:t> |</a:t>
            </a:r>
          </a:p>
          <a:p>
            <a:pPr algn="ctr">
              <a:lnSpc>
                <a:spcPts val="1800"/>
              </a:lnSpc>
              <a:spcAft>
                <a:spcPts val="600"/>
              </a:spcAft>
              <a:buNone/>
            </a:pPr>
            <a:r>
              <a:rPr lang="en-US" sz="1800" kern="100" dirty="0">
                <a:effectLst/>
                <a:latin typeface="Calibri" panose="020F0502020204030204" pitchFamily="34" charset="0"/>
                <a:ea typeface="Calibri" panose="020F0502020204030204" pitchFamily="34" charset="0"/>
                <a:cs typeface="Calibri" panose="020F0502020204030204" pitchFamily="34" charset="0"/>
              </a:rPr>
              <a:t>Income &amp; Expenditure Account</a:t>
            </a:r>
            <a:r>
              <a:rPr lang="en-US" kern="100" dirty="0">
                <a:latin typeface="Calibri" panose="020F0502020204030204" pitchFamily="34" charset="0"/>
                <a:ea typeface="Calibri" panose="020F0502020204030204" pitchFamily="34" charset="0"/>
                <a:cs typeface="Calibri" panose="020F0502020204030204" pitchFamily="34" charset="0"/>
              </a:rPr>
              <a:t> </a:t>
            </a:r>
            <a:r>
              <a:rPr lang="en-US" kern="100" dirty="0" smtClean="0">
                <a:latin typeface="Calibri" panose="020F0502020204030204" pitchFamily="34" charset="0"/>
                <a:ea typeface="Calibri" panose="020F0502020204030204" pitchFamily="34" charset="0"/>
                <a:cs typeface="Calibri" panose="020F0502020204030204" pitchFamily="34" charset="0"/>
              </a:rPr>
              <a:t>2023-2024 (2080-2081</a:t>
            </a:r>
            <a:endParaRPr lang="en-IN"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B0AA91F2-6508-0ED5-B2AF-64732AF23CA1}"/>
              </a:ext>
            </a:extLst>
          </p:cNvPr>
          <p:cNvSpPr/>
          <p:nvPr/>
        </p:nvSpPr>
        <p:spPr>
          <a:xfrm>
            <a:off x="0" y="0"/>
            <a:ext cx="12192000" cy="967573"/>
          </a:xfrm>
          <a:prstGeom prst="rect">
            <a:avLst/>
          </a:prstGeom>
          <a:solidFill>
            <a:srgbClr val="800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FFE16A51-E713-F441-B4FA-EFBC714B464F}"/>
              </a:ext>
            </a:extLst>
          </p:cNvPr>
          <p:cNvSpPr>
            <a:spLocks noGrp="1"/>
          </p:cNvSpPr>
          <p:nvPr>
            <p:ph type="title"/>
          </p:nvPr>
        </p:nvSpPr>
        <p:spPr>
          <a:xfrm>
            <a:off x="1327879" y="141327"/>
            <a:ext cx="5465083" cy="859774"/>
          </a:xfrm>
        </p:spPr>
        <p:txBody>
          <a:bodyPr>
            <a:normAutofit/>
          </a:bodyPr>
          <a:lstStyle/>
          <a:p>
            <a:r>
              <a:rPr lang="en-US" sz="4000" b="1" dirty="0">
                <a:solidFill>
                  <a:srgbClr val="FFC000"/>
                </a:solidFill>
                <a:latin typeface="Franklin Gothic Heavy" panose="020B0903020102020204" pitchFamily="34" charset="0"/>
                <a:cs typeface="Teko SemiBold" pitchFamily="2" charset="0"/>
              </a:rPr>
              <a:t>Financial Overview</a:t>
            </a:r>
            <a:endParaRPr lang="en-IN" sz="4000" b="1" dirty="0">
              <a:solidFill>
                <a:srgbClr val="FFC000"/>
              </a:solidFill>
              <a:latin typeface="Franklin Gothic Heavy" panose="020B0903020102020204" pitchFamily="34" charset="0"/>
              <a:cs typeface="Teko SemiBold" pitchFamily="2" charset="0"/>
            </a:endParaRPr>
          </a:p>
        </p:txBody>
      </p:sp>
      <p:pic>
        <p:nvPicPr>
          <p:cNvPr id="7" name="Graphic 6" descr="Money">
            <a:extLst>
              <a:ext uri="{FF2B5EF4-FFF2-40B4-BE49-F238E27FC236}">
                <a16:creationId xmlns:a16="http://schemas.microsoft.com/office/drawing/2014/main" id="{56398BBF-B242-4239-E4BD-99CFD7339A6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72124" y="201287"/>
            <a:ext cx="658487" cy="658487"/>
          </a:xfrm>
          <a:prstGeom prst="rect">
            <a:avLst/>
          </a:prstGeom>
        </p:spPr>
      </p:pic>
      <p:graphicFrame>
        <p:nvGraphicFramePr>
          <p:cNvPr id="20" name="Table 19">
            <a:extLst>
              <a:ext uri="{FF2B5EF4-FFF2-40B4-BE49-F238E27FC236}">
                <a16:creationId xmlns:a16="http://schemas.microsoft.com/office/drawing/2014/main" id="{ABEC2403-1A49-6578-136D-0A39D7A4DE6D}"/>
              </a:ext>
            </a:extLst>
          </p:cNvPr>
          <p:cNvGraphicFramePr>
            <a:graphicFrameLocks noGrp="1"/>
          </p:cNvGraphicFramePr>
          <p:nvPr>
            <p:extLst>
              <p:ext uri="{D42A27DB-BD31-4B8C-83A1-F6EECF244321}">
                <p14:modId xmlns:p14="http://schemas.microsoft.com/office/powerpoint/2010/main" val="1637358701"/>
              </p:ext>
            </p:extLst>
          </p:nvPr>
        </p:nvGraphicFramePr>
        <p:xfrm>
          <a:off x="268060" y="2612571"/>
          <a:ext cx="5465083" cy="4132685"/>
        </p:xfrm>
        <a:graphic>
          <a:graphicData uri="http://schemas.openxmlformats.org/drawingml/2006/table">
            <a:tbl>
              <a:tblPr firstRow="1" firstCol="1" bandRow="1">
                <a:tableStyleId>{5C22544A-7EE6-4342-B048-85BDC9FD1C3A}</a:tableStyleId>
              </a:tblPr>
              <a:tblGrid>
                <a:gridCol w="575733">
                  <a:extLst>
                    <a:ext uri="{9D8B030D-6E8A-4147-A177-3AD203B41FA5}">
                      <a16:colId xmlns:a16="http://schemas.microsoft.com/office/drawing/2014/main" val="2572351097"/>
                    </a:ext>
                  </a:extLst>
                </a:gridCol>
                <a:gridCol w="2984951">
                  <a:extLst>
                    <a:ext uri="{9D8B030D-6E8A-4147-A177-3AD203B41FA5}">
                      <a16:colId xmlns:a16="http://schemas.microsoft.com/office/drawing/2014/main" val="3517356529"/>
                    </a:ext>
                  </a:extLst>
                </a:gridCol>
                <a:gridCol w="1904399">
                  <a:extLst>
                    <a:ext uri="{9D8B030D-6E8A-4147-A177-3AD203B41FA5}">
                      <a16:colId xmlns:a16="http://schemas.microsoft.com/office/drawing/2014/main" val="999328008"/>
                    </a:ext>
                  </a:extLst>
                </a:gridCol>
              </a:tblGrid>
              <a:tr h="615250">
                <a:tc>
                  <a:txBody>
                    <a:bodyPr/>
                    <a:lstStyle/>
                    <a:p>
                      <a:pPr algn="ctr">
                        <a:lnSpc>
                          <a:spcPct val="115000"/>
                        </a:lnSpc>
                        <a:spcAft>
                          <a:spcPts val="800"/>
                        </a:spcAft>
                        <a:buNone/>
                      </a:pPr>
                      <a:r>
                        <a:rPr lang="en-US" sz="2000" kern="0">
                          <a:effectLst/>
                        </a:rPr>
                        <a:t>S. No.</a:t>
                      </a:r>
                      <a:endParaRPr lang="en-IN" sz="18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tc>
                  <a:txBody>
                    <a:bodyPr/>
                    <a:lstStyle/>
                    <a:p>
                      <a:pPr algn="ctr">
                        <a:lnSpc>
                          <a:spcPct val="115000"/>
                        </a:lnSpc>
                        <a:spcAft>
                          <a:spcPts val="800"/>
                        </a:spcAft>
                        <a:buNone/>
                      </a:pPr>
                      <a:r>
                        <a:rPr lang="en-US" sz="2000" kern="0" dirty="0">
                          <a:effectLst/>
                        </a:rPr>
                        <a:t>Income</a:t>
                      </a:r>
                      <a:endParaRPr lang="en-IN" sz="18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tc>
                  <a:txBody>
                    <a:bodyPr/>
                    <a:lstStyle/>
                    <a:p>
                      <a:pPr algn="ctr">
                        <a:lnSpc>
                          <a:spcPct val="115000"/>
                        </a:lnSpc>
                        <a:spcAft>
                          <a:spcPts val="800"/>
                        </a:spcAft>
                        <a:buNone/>
                      </a:pPr>
                      <a:r>
                        <a:rPr lang="en-US" sz="2000" kern="0">
                          <a:effectLst/>
                        </a:rPr>
                        <a:t>Amount</a:t>
                      </a:r>
                      <a:endParaRPr lang="en-IN" sz="18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extLst>
                  <a:ext uri="{0D108BD9-81ED-4DB2-BD59-A6C34878D82A}">
                    <a16:rowId xmlns:a16="http://schemas.microsoft.com/office/drawing/2014/main" val="917024061"/>
                  </a:ext>
                </a:extLst>
              </a:tr>
              <a:tr h="615250">
                <a:tc>
                  <a:txBody>
                    <a:bodyPr/>
                    <a:lstStyle/>
                    <a:p>
                      <a:pPr algn="r">
                        <a:lnSpc>
                          <a:spcPct val="115000"/>
                        </a:lnSpc>
                        <a:spcAft>
                          <a:spcPts val="800"/>
                        </a:spcAft>
                        <a:buNone/>
                      </a:pPr>
                      <a:r>
                        <a:rPr lang="en-US" sz="2000" kern="0">
                          <a:solidFill>
                            <a:schemeClr val="bg1">
                              <a:lumMod val="95000"/>
                            </a:schemeClr>
                          </a:solidFill>
                          <a:effectLst/>
                        </a:rPr>
                        <a:t>1.</a:t>
                      </a:r>
                      <a:endParaRPr lang="en-IN" sz="1800" kern="100">
                        <a:solidFill>
                          <a:schemeClr val="bg1">
                            <a:lumMod val="9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tc>
                  <a:txBody>
                    <a:bodyPr/>
                    <a:lstStyle/>
                    <a:p>
                      <a:pPr algn="r">
                        <a:lnSpc>
                          <a:spcPct val="115000"/>
                        </a:lnSpc>
                        <a:spcAft>
                          <a:spcPts val="800"/>
                        </a:spcAft>
                        <a:buNone/>
                      </a:pPr>
                      <a:r>
                        <a:rPr lang="en-US" sz="2000" b="1" kern="0" dirty="0">
                          <a:solidFill>
                            <a:schemeClr val="bg1">
                              <a:lumMod val="95000"/>
                            </a:schemeClr>
                          </a:solidFill>
                          <a:effectLst/>
                        </a:rPr>
                        <a:t>Helping Hand for Relief and Development</a:t>
                      </a:r>
                      <a:endParaRPr lang="en-IN" sz="1800" b="1" kern="100" dirty="0">
                        <a:solidFill>
                          <a:schemeClr val="bg1">
                            <a:lumMod val="9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tc>
                  <a:txBody>
                    <a:bodyPr/>
                    <a:lstStyle/>
                    <a:p>
                      <a:pPr algn="r">
                        <a:lnSpc>
                          <a:spcPct val="115000"/>
                        </a:lnSpc>
                        <a:spcAft>
                          <a:spcPts val="800"/>
                        </a:spcAft>
                        <a:buNone/>
                      </a:pPr>
                      <a:r>
                        <a:rPr lang="en-US" sz="2000" b="1" kern="0" dirty="0">
                          <a:solidFill>
                            <a:schemeClr val="bg1">
                              <a:lumMod val="95000"/>
                            </a:schemeClr>
                          </a:solidFill>
                          <a:effectLst/>
                        </a:rPr>
                        <a:t>9,986,668.00</a:t>
                      </a:r>
                      <a:endParaRPr lang="en-IN" sz="1800" b="1" kern="100" dirty="0">
                        <a:solidFill>
                          <a:schemeClr val="bg1">
                            <a:lumMod val="9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extLst>
                  <a:ext uri="{0D108BD9-81ED-4DB2-BD59-A6C34878D82A}">
                    <a16:rowId xmlns:a16="http://schemas.microsoft.com/office/drawing/2014/main" val="1660823087"/>
                  </a:ext>
                </a:extLst>
              </a:tr>
              <a:tr h="615250">
                <a:tc>
                  <a:txBody>
                    <a:bodyPr/>
                    <a:lstStyle/>
                    <a:p>
                      <a:pPr algn="r">
                        <a:lnSpc>
                          <a:spcPct val="115000"/>
                        </a:lnSpc>
                        <a:spcAft>
                          <a:spcPts val="800"/>
                        </a:spcAft>
                        <a:buNone/>
                      </a:pPr>
                      <a:r>
                        <a:rPr lang="en-US" sz="2000" kern="0">
                          <a:solidFill>
                            <a:schemeClr val="bg1">
                              <a:lumMod val="95000"/>
                            </a:schemeClr>
                          </a:solidFill>
                          <a:effectLst/>
                        </a:rPr>
                        <a:t>2.</a:t>
                      </a:r>
                      <a:endParaRPr lang="en-IN" sz="1800" kern="100">
                        <a:solidFill>
                          <a:schemeClr val="bg1">
                            <a:lumMod val="9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tc>
                  <a:txBody>
                    <a:bodyPr/>
                    <a:lstStyle/>
                    <a:p>
                      <a:pPr algn="r">
                        <a:lnSpc>
                          <a:spcPct val="115000"/>
                        </a:lnSpc>
                        <a:spcAft>
                          <a:spcPts val="800"/>
                        </a:spcAft>
                        <a:buNone/>
                      </a:pPr>
                      <a:r>
                        <a:rPr lang="en-US" sz="2000" b="1" kern="0" dirty="0">
                          <a:solidFill>
                            <a:schemeClr val="bg1">
                              <a:lumMod val="95000"/>
                            </a:schemeClr>
                          </a:solidFill>
                          <a:effectLst/>
                        </a:rPr>
                        <a:t>Life for Relief and Development</a:t>
                      </a:r>
                      <a:endParaRPr lang="en-IN" sz="1800" b="1" kern="100" dirty="0">
                        <a:solidFill>
                          <a:schemeClr val="bg1">
                            <a:lumMod val="9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tc>
                  <a:txBody>
                    <a:bodyPr/>
                    <a:lstStyle/>
                    <a:p>
                      <a:pPr algn="r">
                        <a:lnSpc>
                          <a:spcPct val="115000"/>
                        </a:lnSpc>
                        <a:spcAft>
                          <a:spcPts val="800"/>
                        </a:spcAft>
                        <a:buNone/>
                      </a:pPr>
                      <a:r>
                        <a:rPr lang="en-US" sz="2000" b="1" kern="0" dirty="0">
                          <a:solidFill>
                            <a:schemeClr val="bg1">
                              <a:lumMod val="95000"/>
                            </a:schemeClr>
                          </a:solidFill>
                          <a:effectLst/>
                        </a:rPr>
                        <a:t>662,091.00</a:t>
                      </a:r>
                      <a:endParaRPr lang="en-IN" sz="1800" b="1" kern="100" dirty="0">
                        <a:solidFill>
                          <a:schemeClr val="bg1">
                            <a:lumMod val="9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extLst>
                  <a:ext uri="{0D108BD9-81ED-4DB2-BD59-A6C34878D82A}">
                    <a16:rowId xmlns:a16="http://schemas.microsoft.com/office/drawing/2014/main" val="1447078735"/>
                  </a:ext>
                </a:extLst>
              </a:tr>
              <a:tr h="372877">
                <a:tc>
                  <a:txBody>
                    <a:bodyPr/>
                    <a:lstStyle/>
                    <a:p>
                      <a:pPr algn="r">
                        <a:lnSpc>
                          <a:spcPct val="115000"/>
                        </a:lnSpc>
                        <a:spcAft>
                          <a:spcPts val="800"/>
                        </a:spcAft>
                        <a:buNone/>
                      </a:pPr>
                      <a:r>
                        <a:rPr lang="en-US" sz="2000" kern="0">
                          <a:solidFill>
                            <a:schemeClr val="bg1">
                              <a:lumMod val="95000"/>
                            </a:schemeClr>
                          </a:solidFill>
                          <a:effectLst/>
                        </a:rPr>
                        <a:t>3.</a:t>
                      </a:r>
                      <a:endParaRPr lang="en-IN" sz="1800" kern="100">
                        <a:solidFill>
                          <a:schemeClr val="bg1">
                            <a:lumMod val="9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tc>
                  <a:txBody>
                    <a:bodyPr/>
                    <a:lstStyle/>
                    <a:p>
                      <a:pPr algn="r">
                        <a:lnSpc>
                          <a:spcPct val="115000"/>
                        </a:lnSpc>
                        <a:spcAft>
                          <a:spcPts val="800"/>
                        </a:spcAft>
                        <a:buNone/>
                      </a:pPr>
                      <a:r>
                        <a:rPr lang="en-US" sz="2000" b="1" kern="0" dirty="0">
                          <a:solidFill>
                            <a:schemeClr val="bg1">
                              <a:lumMod val="95000"/>
                            </a:schemeClr>
                          </a:solidFill>
                          <a:effectLst/>
                        </a:rPr>
                        <a:t>Global Ehsan Relief</a:t>
                      </a:r>
                      <a:endParaRPr lang="en-IN" sz="1800" b="1" kern="100" dirty="0">
                        <a:solidFill>
                          <a:schemeClr val="bg1">
                            <a:lumMod val="9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tc>
                  <a:txBody>
                    <a:bodyPr/>
                    <a:lstStyle/>
                    <a:p>
                      <a:pPr algn="r">
                        <a:lnSpc>
                          <a:spcPct val="115000"/>
                        </a:lnSpc>
                        <a:spcAft>
                          <a:spcPts val="800"/>
                        </a:spcAft>
                        <a:buNone/>
                      </a:pPr>
                      <a:r>
                        <a:rPr lang="en-US" sz="2000" b="1" kern="0">
                          <a:solidFill>
                            <a:schemeClr val="bg1">
                              <a:lumMod val="95000"/>
                            </a:schemeClr>
                          </a:solidFill>
                          <a:effectLst/>
                        </a:rPr>
                        <a:t>568,790.00</a:t>
                      </a:r>
                      <a:endParaRPr lang="en-IN" sz="1800" b="1" kern="100">
                        <a:solidFill>
                          <a:schemeClr val="bg1">
                            <a:lumMod val="9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extLst>
                  <a:ext uri="{0D108BD9-81ED-4DB2-BD59-A6C34878D82A}">
                    <a16:rowId xmlns:a16="http://schemas.microsoft.com/office/drawing/2014/main" val="1647350874"/>
                  </a:ext>
                </a:extLst>
              </a:tr>
              <a:tr h="455467">
                <a:tc>
                  <a:txBody>
                    <a:bodyPr/>
                    <a:lstStyle/>
                    <a:p>
                      <a:pPr algn="r">
                        <a:lnSpc>
                          <a:spcPct val="115000"/>
                        </a:lnSpc>
                        <a:spcAft>
                          <a:spcPts val="800"/>
                        </a:spcAft>
                        <a:buNone/>
                      </a:pPr>
                      <a:r>
                        <a:rPr lang="en-US" sz="2000" kern="0">
                          <a:solidFill>
                            <a:schemeClr val="bg1">
                              <a:lumMod val="95000"/>
                            </a:schemeClr>
                          </a:solidFill>
                          <a:effectLst/>
                        </a:rPr>
                        <a:t>4.</a:t>
                      </a:r>
                      <a:endParaRPr lang="en-IN" sz="1800" kern="100">
                        <a:solidFill>
                          <a:schemeClr val="bg1">
                            <a:lumMod val="9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tc>
                  <a:txBody>
                    <a:bodyPr/>
                    <a:lstStyle/>
                    <a:p>
                      <a:pPr algn="r">
                        <a:lnSpc>
                          <a:spcPct val="115000"/>
                        </a:lnSpc>
                        <a:spcAft>
                          <a:spcPts val="800"/>
                        </a:spcAft>
                        <a:buNone/>
                      </a:pPr>
                      <a:r>
                        <a:rPr lang="en-US" sz="2000" b="1" kern="0" dirty="0" err="1">
                          <a:solidFill>
                            <a:schemeClr val="bg1">
                              <a:lumMod val="95000"/>
                            </a:schemeClr>
                          </a:solidFill>
                          <a:effectLst/>
                        </a:rPr>
                        <a:t>Hayrat</a:t>
                      </a:r>
                      <a:r>
                        <a:rPr lang="en-US" sz="2000" b="1" kern="0" dirty="0">
                          <a:solidFill>
                            <a:schemeClr val="bg1">
                              <a:lumMod val="95000"/>
                            </a:schemeClr>
                          </a:solidFill>
                          <a:effectLst/>
                        </a:rPr>
                        <a:t> Aid Association </a:t>
                      </a:r>
                      <a:endParaRPr lang="en-IN" sz="1800" b="1" kern="100" dirty="0">
                        <a:solidFill>
                          <a:schemeClr val="bg1">
                            <a:lumMod val="9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tc>
                  <a:txBody>
                    <a:bodyPr/>
                    <a:lstStyle/>
                    <a:p>
                      <a:pPr algn="r">
                        <a:lnSpc>
                          <a:spcPct val="115000"/>
                        </a:lnSpc>
                        <a:spcAft>
                          <a:spcPts val="800"/>
                        </a:spcAft>
                        <a:buNone/>
                      </a:pPr>
                      <a:r>
                        <a:rPr lang="en-US" sz="2000" b="1" kern="0">
                          <a:solidFill>
                            <a:schemeClr val="bg1">
                              <a:lumMod val="95000"/>
                            </a:schemeClr>
                          </a:solidFill>
                          <a:effectLst/>
                        </a:rPr>
                        <a:t>2,111,804.60</a:t>
                      </a:r>
                      <a:endParaRPr lang="en-IN" sz="1800" b="1" kern="100">
                        <a:solidFill>
                          <a:schemeClr val="bg1">
                            <a:lumMod val="9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extLst>
                  <a:ext uri="{0D108BD9-81ED-4DB2-BD59-A6C34878D82A}">
                    <a16:rowId xmlns:a16="http://schemas.microsoft.com/office/drawing/2014/main" val="4178762966"/>
                  </a:ext>
                </a:extLst>
              </a:tr>
              <a:tr h="372877">
                <a:tc>
                  <a:txBody>
                    <a:bodyPr/>
                    <a:lstStyle/>
                    <a:p>
                      <a:pPr algn="r">
                        <a:lnSpc>
                          <a:spcPct val="115000"/>
                        </a:lnSpc>
                        <a:spcAft>
                          <a:spcPts val="800"/>
                        </a:spcAft>
                        <a:buNone/>
                      </a:pPr>
                      <a:r>
                        <a:rPr lang="en-US" sz="2000" kern="0">
                          <a:solidFill>
                            <a:schemeClr val="bg1">
                              <a:lumMod val="95000"/>
                            </a:schemeClr>
                          </a:solidFill>
                          <a:effectLst/>
                        </a:rPr>
                        <a:t>5.</a:t>
                      </a:r>
                      <a:endParaRPr lang="en-IN" sz="1800" kern="100">
                        <a:solidFill>
                          <a:schemeClr val="bg1">
                            <a:lumMod val="9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tc>
                  <a:txBody>
                    <a:bodyPr/>
                    <a:lstStyle/>
                    <a:p>
                      <a:pPr algn="r">
                        <a:lnSpc>
                          <a:spcPct val="115000"/>
                        </a:lnSpc>
                        <a:spcAft>
                          <a:spcPts val="800"/>
                        </a:spcAft>
                        <a:buNone/>
                      </a:pPr>
                      <a:r>
                        <a:rPr lang="en-US" sz="2000" b="1" kern="0" dirty="0">
                          <a:solidFill>
                            <a:schemeClr val="bg1">
                              <a:lumMod val="95000"/>
                            </a:schemeClr>
                          </a:solidFill>
                          <a:effectLst/>
                        </a:rPr>
                        <a:t>Hidaya Foundation </a:t>
                      </a:r>
                      <a:endParaRPr lang="en-IN" sz="1800" b="1" kern="100" dirty="0">
                        <a:solidFill>
                          <a:schemeClr val="bg1">
                            <a:lumMod val="9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tc>
                  <a:txBody>
                    <a:bodyPr/>
                    <a:lstStyle/>
                    <a:p>
                      <a:pPr algn="r">
                        <a:lnSpc>
                          <a:spcPct val="115000"/>
                        </a:lnSpc>
                        <a:spcAft>
                          <a:spcPts val="800"/>
                        </a:spcAft>
                        <a:buNone/>
                      </a:pPr>
                      <a:r>
                        <a:rPr lang="en-US" sz="2000" b="1" kern="0">
                          <a:solidFill>
                            <a:schemeClr val="bg1">
                              <a:lumMod val="95000"/>
                            </a:schemeClr>
                          </a:solidFill>
                          <a:effectLst/>
                        </a:rPr>
                        <a:t>512,064.00</a:t>
                      </a:r>
                      <a:endParaRPr lang="en-IN" sz="1800" b="1" kern="100">
                        <a:solidFill>
                          <a:schemeClr val="bg1">
                            <a:lumMod val="9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extLst>
                  <a:ext uri="{0D108BD9-81ED-4DB2-BD59-A6C34878D82A}">
                    <a16:rowId xmlns:a16="http://schemas.microsoft.com/office/drawing/2014/main" val="1135673125"/>
                  </a:ext>
                </a:extLst>
              </a:tr>
              <a:tr h="372877">
                <a:tc>
                  <a:txBody>
                    <a:bodyPr/>
                    <a:lstStyle/>
                    <a:p>
                      <a:pPr algn="r">
                        <a:lnSpc>
                          <a:spcPct val="115000"/>
                        </a:lnSpc>
                        <a:spcAft>
                          <a:spcPts val="800"/>
                        </a:spcAft>
                        <a:buNone/>
                      </a:pPr>
                      <a:r>
                        <a:rPr lang="en-US" sz="2000" kern="0">
                          <a:solidFill>
                            <a:schemeClr val="bg1">
                              <a:lumMod val="95000"/>
                            </a:schemeClr>
                          </a:solidFill>
                          <a:effectLst/>
                        </a:rPr>
                        <a:t>6.</a:t>
                      </a:r>
                      <a:endParaRPr lang="en-IN" sz="1800" kern="100">
                        <a:solidFill>
                          <a:schemeClr val="bg1">
                            <a:lumMod val="9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tc>
                  <a:txBody>
                    <a:bodyPr/>
                    <a:lstStyle/>
                    <a:p>
                      <a:pPr algn="r">
                        <a:lnSpc>
                          <a:spcPct val="115000"/>
                        </a:lnSpc>
                        <a:spcAft>
                          <a:spcPts val="800"/>
                        </a:spcAft>
                        <a:buNone/>
                      </a:pPr>
                      <a:r>
                        <a:rPr lang="en-US" sz="2000" b="1" kern="0" dirty="0">
                          <a:solidFill>
                            <a:schemeClr val="bg1">
                              <a:lumMod val="95000"/>
                            </a:schemeClr>
                          </a:solidFill>
                          <a:effectLst/>
                        </a:rPr>
                        <a:t>Others</a:t>
                      </a:r>
                      <a:endParaRPr lang="en-IN" sz="1800" b="1" kern="100" dirty="0">
                        <a:solidFill>
                          <a:schemeClr val="bg1">
                            <a:lumMod val="9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tc>
                  <a:txBody>
                    <a:bodyPr/>
                    <a:lstStyle/>
                    <a:p>
                      <a:pPr algn="r">
                        <a:lnSpc>
                          <a:spcPct val="115000"/>
                        </a:lnSpc>
                        <a:spcAft>
                          <a:spcPts val="800"/>
                        </a:spcAft>
                        <a:buNone/>
                      </a:pPr>
                      <a:r>
                        <a:rPr lang="en-US" sz="2000" b="1" kern="0" dirty="0">
                          <a:solidFill>
                            <a:schemeClr val="bg1">
                              <a:lumMod val="95000"/>
                            </a:schemeClr>
                          </a:solidFill>
                          <a:effectLst/>
                        </a:rPr>
                        <a:t>15,500.00</a:t>
                      </a:r>
                      <a:endParaRPr lang="en-IN" sz="1800" b="1" kern="100" dirty="0">
                        <a:solidFill>
                          <a:schemeClr val="bg1">
                            <a:lumMod val="9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extLst>
                  <a:ext uri="{0D108BD9-81ED-4DB2-BD59-A6C34878D82A}">
                    <a16:rowId xmlns:a16="http://schemas.microsoft.com/office/drawing/2014/main" val="733518636"/>
                  </a:ext>
                </a:extLst>
              </a:tr>
              <a:tr h="455467">
                <a:tc gridSpan="2">
                  <a:txBody>
                    <a:bodyPr/>
                    <a:lstStyle/>
                    <a:p>
                      <a:pPr algn="r">
                        <a:lnSpc>
                          <a:spcPct val="115000"/>
                        </a:lnSpc>
                        <a:spcAft>
                          <a:spcPts val="800"/>
                        </a:spcAft>
                        <a:buNone/>
                      </a:pPr>
                      <a:r>
                        <a:rPr lang="en-US" sz="2000" b="1" kern="0" dirty="0">
                          <a:solidFill>
                            <a:schemeClr val="bg1">
                              <a:lumMod val="95000"/>
                            </a:schemeClr>
                          </a:solidFill>
                          <a:effectLst/>
                        </a:rPr>
                        <a:t>Total</a:t>
                      </a:r>
                      <a:endParaRPr lang="en-IN" sz="1800" b="1" kern="100" dirty="0">
                        <a:solidFill>
                          <a:schemeClr val="bg1">
                            <a:lumMod val="9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tc hMerge="1">
                  <a:txBody>
                    <a:bodyPr/>
                    <a:lstStyle/>
                    <a:p>
                      <a:endParaRPr lang="en-IN"/>
                    </a:p>
                  </a:txBody>
                  <a:tcPr/>
                </a:tc>
                <a:tc>
                  <a:txBody>
                    <a:bodyPr/>
                    <a:lstStyle/>
                    <a:p>
                      <a:pPr algn="r">
                        <a:lnSpc>
                          <a:spcPct val="115000"/>
                        </a:lnSpc>
                        <a:spcAft>
                          <a:spcPts val="800"/>
                        </a:spcAft>
                        <a:buNone/>
                      </a:pPr>
                      <a:r>
                        <a:rPr lang="en-US" sz="2000" b="1" kern="0" dirty="0">
                          <a:solidFill>
                            <a:schemeClr val="bg1">
                              <a:lumMod val="95000"/>
                            </a:schemeClr>
                          </a:solidFill>
                          <a:effectLst/>
                        </a:rPr>
                        <a:t>13,856,918.24</a:t>
                      </a:r>
                      <a:endParaRPr lang="en-IN" sz="1800" b="1" kern="100" dirty="0">
                        <a:solidFill>
                          <a:schemeClr val="bg1">
                            <a:lumMod val="9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rgbClr val="800080"/>
                    </a:solidFill>
                  </a:tcPr>
                </a:tc>
                <a:extLst>
                  <a:ext uri="{0D108BD9-81ED-4DB2-BD59-A6C34878D82A}">
                    <a16:rowId xmlns:a16="http://schemas.microsoft.com/office/drawing/2014/main" val="2260058182"/>
                  </a:ext>
                </a:extLst>
              </a:tr>
            </a:tbl>
          </a:graphicData>
        </a:graphic>
      </p:graphicFrame>
      <p:graphicFrame>
        <p:nvGraphicFramePr>
          <p:cNvPr id="24" name="Chart 23">
            <a:extLst>
              <a:ext uri="{FF2B5EF4-FFF2-40B4-BE49-F238E27FC236}">
                <a16:creationId xmlns:a16="http://schemas.microsoft.com/office/drawing/2014/main" id="{B6AB9078-08CE-714D-1CF4-151D31481B4F}"/>
              </a:ext>
            </a:extLst>
          </p:cNvPr>
          <p:cNvGraphicFramePr/>
          <p:nvPr>
            <p:extLst>
              <p:ext uri="{D42A27DB-BD31-4B8C-83A1-F6EECF244321}">
                <p14:modId xmlns:p14="http://schemas.microsoft.com/office/powerpoint/2010/main" val="2508591826"/>
              </p:ext>
            </p:extLst>
          </p:nvPr>
        </p:nvGraphicFramePr>
        <p:xfrm>
          <a:off x="6096000" y="2373006"/>
          <a:ext cx="5827940" cy="420098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32111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4">
                                            <p:graphicEl>
                                              <a:chart seriesIdx="-3" categoryIdx="-3" bldStep="gridLegend"/>
                                            </p:graphicEl>
                                          </p:spTgt>
                                        </p:tgtEl>
                                        <p:attrNameLst>
                                          <p:attrName>style.visibility</p:attrName>
                                        </p:attrNameLst>
                                      </p:cBhvr>
                                      <p:to>
                                        <p:strVal val="visible"/>
                                      </p:to>
                                    </p:set>
                                    <p:anim calcmode="lin" valueType="num">
                                      <p:cBhvr additive="base">
                                        <p:cTn id="26" dur="250" fill="hold"/>
                                        <p:tgtEl>
                                          <p:spTgt spid="24">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additive="base">
                                        <p:cTn id="27" dur="250" fill="hold"/>
                                        <p:tgtEl>
                                          <p:spTgt spid="24">
                                            <p:graphicEl>
                                              <a:chart seriesIdx="-3" categoryIdx="-3" bldStep="gridLegend"/>
                                            </p:graphic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4">
                                            <p:graphicEl>
                                              <a:chart seriesIdx="-4" categoryIdx="0" bldStep="category"/>
                                            </p:graphicEl>
                                          </p:spTgt>
                                        </p:tgtEl>
                                        <p:attrNameLst>
                                          <p:attrName>style.visibility</p:attrName>
                                        </p:attrNameLst>
                                      </p:cBhvr>
                                      <p:to>
                                        <p:strVal val="visible"/>
                                      </p:to>
                                    </p:set>
                                    <p:anim calcmode="lin" valueType="num">
                                      <p:cBhvr additive="base">
                                        <p:cTn id="32" dur="250" fill="hold"/>
                                        <p:tgtEl>
                                          <p:spTgt spid="24">
                                            <p:graphicEl>
                                              <a:chart seriesIdx="-4" categoryIdx="0" bldStep="category"/>
                                            </p:graphicEl>
                                          </p:spTgt>
                                        </p:tgtEl>
                                        <p:attrNameLst>
                                          <p:attrName>ppt_x</p:attrName>
                                        </p:attrNameLst>
                                      </p:cBhvr>
                                      <p:tavLst>
                                        <p:tav tm="0">
                                          <p:val>
                                            <p:strVal val="#ppt_x"/>
                                          </p:val>
                                        </p:tav>
                                        <p:tav tm="100000">
                                          <p:val>
                                            <p:strVal val="#ppt_x"/>
                                          </p:val>
                                        </p:tav>
                                      </p:tavLst>
                                    </p:anim>
                                    <p:anim calcmode="lin" valueType="num">
                                      <p:cBhvr additive="base">
                                        <p:cTn id="33" dur="250" fill="hold"/>
                                        <p:tgtEl>
                                          <p:spTgt spid="24">
                                            <p:graphicEl>
                                              <a:chart seriesIdx="-4" categoryIdx="0"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4">
                                            <p:graphicEl>
                                              <a:chart seriesIdx="-4" categoryIdx="1" bldStep="category"/>
                                            </p:graphicEl>
                                          </p:spTgt>
                                        </p:tgtEl>
                                        <p:attrNameLst>
                                          <p:attrName>style.visibility</p:attrName>
                                        </p:attrNameLst>
                                      </p:cBhvr>
                                      <p:to>
                                        <p:strVal val="visible"/>
                                      </p:to>
                                    </p:set>
                                    <p:anim calcmode="lin" valueType="num">
                                      <p:cBhvr additive="base">
                                        <p:cTn id="38" dur="250" fill="hold"/>
                                        <p:tgtEl>
                                          <p:spTgt spid="24">
                                            <p:graphicEl>
                                              <a:chart seriesIdx="-4" categoryIdx="1" bldStep="category"/>
                                            </p:graphicEl>
                                          </p:spTgt>
                                        </p:tgtEl>
                                        <p:attrNameLst>
                                          <p:attrName>ppt_x</p:attrName>
                                        </p:attrNameLst>
                                      </p:cBhvr>
                                      <p:tavLst>
                                        <p:tav tm="0">
                                          <p:val>
                                            <p:strVal val="#ppt_x"/>
                                          </p:val>
                                        </p:tav>
                                        <p:tav tm="100000">
                                          <p:val>
                                            <p:strVal val="#ppt_x"/>
                                          </p:val>
                                        </p:tav>
                                      </p:tavLst>
                                    </p:anim>
                                    <p:anim calcmode="lin" valueType="num">
                                      <p:cBhvr additive="base">
                                        <p:cTn id="39" dur="250" fill="hold"/>
                                        <p:tgtEl>
                                          <p:spTgt spid="24">
                                            <p:graphicEl>
                                              <a:chart seriesIdx="-4" categoryIdx="1"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4">
                                            <p:graphicEl>
                                              <a:chart seriesIdx="-4" categoryIdx="2" bldStep="category"/>
                                            </p:graphicEl>
                                          </p:spTgt>
                                        </p:tgtEl>
                                        <p:attrNameLst>
                                          <p:attrName>style.visibility</p:attrName>
                                        </p:attrNameLst>
                                      </p:cBhvr>
                                      <p:to>
                                        <p:strVal val="visible"/>
                                      </p:to>
                                    </p:set>
                                    <p:anim calcmode="lin" valueType="num">
                                      <p:cBhvr additive="base">
                                        <p:cTn id="44" dur="250" fill="hold"/>
                                        <p:tgtEl>
                                          <p:spTgt spid="24">
                                            <p:graphicEl>
                                              <a:chart seriesIdx="-4" categoryIdx="2" bldStep="category"/>
                                            </p:graphicEl>
                                          </p:spTgt>
                                        </p:tgtEl>
                                        <p:attrNameLst>
                                          <p:attrName>ppt_x</p:attrName>
                                        </p:attrNameLst>
                                      </p:cBhvr>
                                      <p:tavLst>
                                        <p:tav tm="0">
                                          <p:val>
                                            <p:strVal val="#ppt_x"/>
                                          </p:val>
                                        </p:tav>
                                        <p:tav tm="100000">
                                          <p:val>
                                            <p:strVal val="#ppt_x"/>
                                          </p:val>
                                        </p:tav>
                                      </p:tavLst>
                                    </p:anim>
                                    <p:anim calcmode="lin" valueType="num">
                                      <p:cBhvr additive="base">
                                        <p:cTn id="45" dur="250" fill="hold"/>
                                        <p:tgtEl>
                                          <p:spTgt spid="24">
                                            <p:graphicEl>
                                              <a:chart seriesIdx="-4" categoryIdx="2"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4">
                                            <p:graphicEl>
                                              <a:chart seriesIdx="-4" categoryIdx="3" bldStep="category"/>
                                            </p:graphicEl>
                                          </p:spTgt>
                                        </p:tgtEl>
                                        <p:attrNameLst>
                                          <p:attrName>style.visibility</p:attrName>
                                        </p:attrNameLst>
                                      </p:cBhvr>
                                      <p:to>
                                        <p:strVal val="visible"/>
                                      </p:to>
                                    </p:set>
                                    <p:anim calcmode="lin" valueType="num">
                                      <p:cBhvr additive="base">
                                        <p:cTn id="50" dur="250" fill="hold"/>
                                        <p:tgtEl>
                                          <p:spTgt spid="24">
                                            <p:graphicEl>
                                              <a:chart seriesIdx="-4" categoryIdx="3" bldStep="category"/>
                                            </p:graphicEl>
                                          </p:spTgt>
                                        </p:tgtEl>
                                        <p:attrNameLst>
                                          <p:attrName>ppt_x</p:attrName>
                                        </p:attrNameLst>
                                      </p:cBhvr>
                                      <p:tavLst>
                                        <p:tav tm="0">
                                          <p:val>
                                            <p:strVal val="#ppt_x"/>
                                          </p:val>
                                        </p:tav>
                                        <p:tav tm="100000">
                                          <p:val>
                                            <p:strVal val="#ppt_x"/>
                                          </p:val>
                                        </p:tav>
                                      </p:tavLst>
                                    </p:anim>
                                    <p:anim calcmode="lin" valueType="num">
                                      <p:cBhvr additive="base">
                                        <p:cTn id="51" dur="250" fill="hold"/>
                                        <p:tgtEl>
                                          <p:spTgt spid="24">
                                            <p:graphicEl>
                                              <a:chart seriesIdx="-4" categoryIdx="3" bldStep="category"/>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animBg="1"/>
      <p:bldP spid="2" grpId="0"/>
      <p:bldGraphic spid="24" grpId="0">
        <p:bldSub>
          <a:bldChart bld="category"/>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D0EBE51-8C01-6B93-332B-7BE36CF9C6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698" y="-7071"/>
            <a:ext cx="12365396" cy="6966783"/>
          </a:xfrm>
          <a:prstGeom prst="rect">
            <a:avLst/>
          </a:prstGeom>
        </p:spPr>
      </p:pic>
      <p:sp>
        <p:nvSpPr>
          <p:cNvPr id="25" name="TextBox 24">
            <a:extLst>
              <a:ext uri="{FF2B5EF4-FFF2-40B4-BE49-F238E27FC236}">
                <a16:creationId xmlns:a16="http://schemas.microsoft.com/office/drawing/2014/main" id="{FCF05DC4-5D68-0A24-5E20-731172835034}"/>
              </a:ext>
            </a:extLst>
          </p:cNvPr>
          <p:cNvSpPr txBox="1"/>
          <p:nvPr/>
        </p:nvSpPr>
        <p:spPr>
          <a:xfrm>
            <a:off x="1227631" y="1380681"/>
            <a:ext cx="4773119" cy="369332"/>
          </a:xfrm>
          <a:prstGeom prst="rect">
            <a:avLst/>
          </a:prstGeom>
          <a:noFill/>
        </p:spPr>
        <p:txBody>
          <a:bodyPr wrap="square">
            <a:spAutoFit/>
          </a:bodyPr>
          <a:lstStyle/>
          <a:p>
            <a:r>
              <a:rPr lang="en-US" b="1" dirty="0">
                <a:solidFill>
                  <a:schemeClr val="bg1"/>
                </a:solidFill>
                <a:effectLst/>
                <a:latin typeface="Franklin Gothic Heavy" panose="020B0903020102020204" pitchFamily="34" charset="0"/>
                <a:ea typeface="Calibri" panose="020F0502020204030204" pitchFamily="34" charset="0"/>
                <a:cs typeface="Teko SemiBold" pitchFamily="2" charset="0"/>
              </a:rPr>
              <a:t>Message from Secretary General</a:t>
            </a:r>
            <a:endParaRPr lang="en-IN" dirty="0">
              <a:solidFill>
                <a:schemeClr val="bg1"/>
              </a:solidFill>
              <a:latin typeface="Franklin Gothic Heavy" panose="020B0903020102020204" pitchFamily="34" charset="0"/>
              <a:cs typeface="Teko SemiBold" pitchFamily="2" charset="0"/>
            </a:endParaRPr>
          </a:p>
        </p:txBody>
      </p:sp>
      <p:sp>
        <p:nvSpPr>
          <p:cNvPr id="26" name="TextBox 25">
            <a:extLst>
              <a:ext uri="{FF2B5EF4-FFF2-40B4-BE49-F238E27FC236}">
                <a16:creationId xmlns:a16="http://schemas.microsoft.com/office/drawing/2014/main" id="{6C2EAAF2-C6D1-3418-0B42-E924452998C6}"/>
              </a:ext>
            </a:extLst>
          </p:cNvPr>
          <p:cNvSpPr txBox="1"/>
          <p:nvPr/>
        </p:nvSpPr>
        <p:spPr>
          <a:xfrm>
            <a:off x="1513381" y="2309142"/>
            <a:ext cx="4773119" cy="400110"/>
          </a:xfrm>
          <a:prstGeom prst="rect">
            <a:avLst/>
          </a:prstGeom>
          <a:noFill/>
        </p:spPr>
        <p:txBody>
          <a:bodyPr wrap="square">
            <a:spAutoFit/>
          </a:bodyPr>
          <a:lstStyle/>
          <a:p>
            <a:r>
              <a:rPr lang="en-US" sz="2000" b="1" dirty="0">
                <a:solidFill>
                  <a:schemeClr val="bg1"/>
                </a:solidFill>
                <a:latin typeface="Franklin Gothic Heavy" panose="020B0903020102020204" pitchFamily="34" charset="0"/>
                <a:cs typeface="Teko SemiBold" pitchFamily="2" charset="0"/>
              </a:rPr>
              <a:t>Country Context</a:t>
            </a:r>
            <a:endParaRPr lang="en-IN" sz="2000" dirty="0">
              <a:solidFill>
                <a:schemeClr val="bg1"/>
              </a:solidFill>
              <a:latin typeface="Franklin Gothic Heavy" panose="020B0903020102020204" pitchFamily="34" charset="0"/>
              <a:cs typeface="Teko SemiBold" pitchFamily="2" charset="0"/>
            </a:endParaRPr>
          </a:p>
        </p:txBody>
      </p:sp>
      <p:sp>
        <p:nvSpPr>
          <p:cNvPr id="28" name="TextBox 27">
            <a:extLst>
              <a:ext uri="{FF2B5EF4-FFF2-40B4-BE49-F238E27FC236}">
                <a16:creationId xmlns:a16="http://schemas.microsoft.com/office/drawing/2014/main" id="{B78F0C74-6123-788E-2900-9B648C832DF3}"/>
              </a:ext>
            </a:extLst>
          </p:cNvPr>
          <p:cNvSpPr txBox="1"/>
          <p:nvPr/>
        </p:nvSpPr>
        <p:spPr>
          <a:xfrm>
            <a:off x="1614484" y="3276266"/>
            <a:ext cx="3371850" cy="400110"/>
          </a:xfrm>
          <a:prstGeom prst="rect">
            <a:avLst/>
          </a:prstGeom>
          <a:noFill/>
        </p:spPr>
        <p:txBody>
          <a:bodyPr wrap="square">
            <a:spAutoFit/>
          </a:bodyPr>
          <a:lstStyle/>
          <a:p>
            <a:r>
              <a:rPr lang="en-US" sz="2000" b="1" dirty="0">
                <a:solidFill>
                  <a:schemeClr val="bg1"/>
                </a:solidFill>
                <a:effectLst/>
                <a:latin typeface="Franklin Gothic Heavy" panose="020B0903020102020204" pitchFamily="34" charset="0"/>
                <a:ea typeface="Calibri" panose="020F0502020204030204" pitchFamily="34" charset="0"/>
                <a:cs typeface="Teko SemiBold" pitchFamily="2" charset="0"/>
              </a:rPr>
              <a:t>Who We are</a:t>
            </a:r>
            <a:endParaRPr lang="en-IN" sz="2000" dirty="0">
              <a:solidFill>
                <a:schemeClr val="bg1"/>
              </a:solidFill>
              <a:latin typeface="Franklin Gothic Heavy" panose="020B0903020102020204" pitchFamily="34" charset="0"/>
              <a:cs typeface="Teko SemiBold" pitchFamily="2" charset="0"/>
            </a:endParaRPr>
          </a:p>
        </p:txBody>
      </p:sp>
      <p:sp>
        <p:nvSpPr>
          <p:cNvPr id="30" name="TextBox 29">
            <a:extLst>
              <a:ext uri="{FF2B5EF4-FFF2-40B4-BE49-F238E27FC236}">
                <a16:creationId xmlns:a16="http://schemas.microsoft.com/office/drawing/2014/main" id="{0B095D85-38DD-97F2-8B29-A1469790D2EB}"/>
              </a:ext>
            </a:extLst>
          </p:cNvPr>
          <p:cNvSpPr txBox="1"/>
          <p:nvPr/>
        </p:nvSpPr>
        <p:spPr>
          <a:xfrm>
            <a:off x="1527669" y="4228880"/>
            <a:ext cx="3448050" cy="400110"/>
          </a:xfrm>
          <a:prstGeom prst="rect">
            <a:avLst/>
          </a:prstGeom>
          <a:noFill/>
        </p:spPr>
        <p:txBody>
          <a:bodyPr wrap="square">
            <a:spAutoFit/>
          </a:bodyPr>
          <a:lstStyle/>
          <a:p>
            <a:r>
              <a:rPr lang="en-US" sz="2000" b="1" dirty="0">
                <a:solidFill>
                  <a:schemeClr val="bg1"/>
                </a:solidFill>
                <a:effectLst/>
                <a:latin typeface="Franklin Gothic Heavy" panose="020B0903020102020204" pitchFamily="34" charset="0"/>
                <a:ea typeface="Calibri" panose="020F0502020204030204" pitchFamily="34" charset="0"/>
                <a:cs typeface="Teko SemiBold" pitchFamily="2" charset="0"/>
              </a:rPr>
              <a:t>Geographic Intervention</a:t>
            </a:r>
            <a:endParaRPr lang="en-IN" sz="2000" dirty="0">
              <a:solidFill>
                <a:schemeClr val="bg1"/>
              </a:solidFill>
              <a:latin typeface="Franklin Gothic Heavy" panose="020B0903020102020204" pitchFamily="34" charset="0"/>
              <a:cs typeface="Teko SemiBold" pitchFamily="2" charset="0"/>
            </a:endParaRPr>
          </a:p>
        </p:txBody>
      </p:sp>
      <p:sp>
        <p:nvSpPr>
          <p:cNvPr id="32" name="TextBox 31">
            <a:extLst>
              <a:ext uri="{FF2B5EF4-FFF2-40B4-BE49-F238E27FC236}">
                <a16:creationId xmlns:a16="http://schemas.microsoft.com/office/drawing/2014/main" id="{9BB92598-2BFA-B959-B2CA-DB67351A41B7}"/>
              </a:ext>
            </a:extLst>
          </p:cNvPr>
          <p:cNvSpPr txBox="1"/>
          <p:nvPr/>
        </p:nvSpPr>
        <p:spPr>
          <a:xfrm>
            <a:off x="1370505" y="5196231"/>
            <a:ext cx="5058869" cy="400110"/>
          </a:xfrm>
          <a:prstGeom prst="rect">
            <a:avLst/>
          </a:prstGeom>
          <a:noFill/>
        </p:spPr>
        <p:txBody>
          <a:bodyPr wrap="square">
            <a:spAutoFit/>
          </a:bodyPr>
          <a:lstStyle/>
          <a:p>
            <a:r>
              <a:rPr lang="en-US" sz="2000" b="1" dirty="0">
                <a:solidFill>
                  <a:schemeClr val="bg1"/>
                </a:solidFill>
                <a:effectLst/>
                <a:latin typeface="Franklin Gothic Heavy" panose="020B0903020102020204" pitchFamily="34" charset="0"/>
                <a:ea typeface="Calibri" panose="020F0502020204030204" pitchFamily="34" charset="0"/>
                <a:cs typeface="Teko SemiBold" pitchFamily="2" charset="0"/>
              </a:rPr>
              <a:t>Impact at Glance</a:t>
            </a:r>
            <a:endParaRPr lang="en-IN" sz="2000" dirty="0">
              <a:solidFill>
                <a:schemeClr val="bg1"/>
              </a:solidFill>
              <a:latin typeface="Franklin Gothic Heavy" panose="020B0903020102020204" pitchFamily="34" charset="0"/>
              <a:cs typeface="Teko SemiBold" pitchFamily="2" charset="0"/>
            </a:endParaRPr>
          </a:p>
        </p:txBody>
      </p:sp>
      <p:sp>
        <p:nvSpPr>
          <p:cNvPr id="33" name="TextBox 32">
            <a:extLst>
              <a:ext uri="{FF2B5EF4-FFF2-40B4-BE49-F238E27FC236}">
                <a16:creationId xmlns:a16="http://schemas.microsoft.com/office/drawing/2014/main" id="{A397168A-C64B-B43D-37ED-E25A84BE0EFE}"/>
              </a:ext>
            </a:extLst>
          </p:cNvPr>
          <p:cNvSpPr txBox="1"/>
          <p:nvPr/>
        </p:nvSpPr>
        <p:spPr>
          <a:xfrm>
            <a:off x="7513383" y="1379187"/>
            <a:ext cx="3372092" cy="400110"/>
          </a:xfrm>
          <a:prstGeom prst="rect">
            <a:avLst/>
          </a:prstGeom>
          <a:noFill/>
        </p:spPr>
        <p:txBody>
          <a:bodyPr wrap="square">
            <a:spAutoFit/>
          </a:bodyPr>
          <a:lstStyle/>
          <a:p>
            <a:r>
              <a:rPr lang="en-US" sz="2000" b="1" dirty="0">
                <a:solidFill>
                  <a:schemeClr val="bg1"/>
                </a:solidFill>
                <a:latin typeface="Franklin Gothic Heavy" panose="020B0903020102020204" pitchFamily="34" charset="0"/>
                <a:cs typeface="Teko SemiBold" pitchFamily="2" charset="0"/>
              </a:rPr>
              <a:t>Focus Areas</a:t>
            </a:r>
            <a:endParaRPr lang="en-IN" sz="2000" dirty="0">
              <a:solidFill>
                <a:schemeClr val="bg1"/>
              </a:solidFill>
              <a:latin typeface="Franklin Gothic Heavy" panose="020B0903020102020204" pitchFamily="34" charset="0"/>
              <a:cs typeface="Teko SemiBold" pitchFamily="2" charset="0"/>
            </a:endParaRPr>
          </a:p>
        </p:txBody>
      </p:sp>
      <p:sp>
        <p:nvSpPr>
          <p:cNvPr id="34" name="TextBox 33">
            <a:extLst>
              <a:ext uri="{FF2B5EF4-FFF2-40B4-BE49-F238E27FC236}">
                <a16:creationId xmlns:a16="http://schemas.microsoft.com/office/drawing/2014/main" id="{295CEAA4-1025-A2CB-08B0-BB8407A364F8}"/>
              </a:ext>
            </a:extLst>
          </p:cNvPr>
          <p:cNvSpPr txBox="1"/>
          <p:nvPr/>
        </p:nvSpPr>
        <p:spPr>
          <a:xfrm>
            <a:off x="7810927" y="2309142"/>
            <a:ext cx="4187331" cy="400110"/>
          </a:xfrm>
          <a:prstGeom prst="rect">
            <a:avLst/>
          </a:prstGeom>
          <a:noFill/>
        </p:spPr>
        <p:txBody>
          <a:bodyPr wrap="square">
            <a:spAutoFit/>
          </a:bodyPr>
          <a:lstStyle/>
          <a:p>
            <a:r>
              <a:rPr lang="en-US" sz="2000" b="1" dirty="0">
                <a:solidFill>
                  <a:schemeClr val="bg1"/>
                </a:solidFill>
                <a:latin typeface="Franklin Gothic Heavy" panose="020B0903020102020204" pitchFamily="34" charset="0"/>
                <a:cs typeface="Teko SemiBold" pitchFamily="2" charset="0"/>
              </a:rPr>
              <a:t>Highlights 2023-24</a:t>
            </a:r>
            <a:endParaRPr lang="en-IN" sz="2800" dirty="0">
              <a:solidFill>
                <a:schemeClr val="bg1"/>
              </a:solidFill>
              <a:latin typeface="Franklin Gothic Heavy" panose="020B0903020102020204" pitchFamily="34" charset="0"/>
              <a:cs typeface="Teko SemiBold" pitchFamily="2" charset="0"/>
            </a:endParaRPr>
          </a:p>
        </p:txBody>
      </p:sp>
      <p:sp>
        <p:nvSpPr>
          <p:cNvPr id="36" name="TextBox 35">
            <a:extLst>
              <a:ext uri="{FF2B5EF4-FFF2-40B4-BE49-F238E27FC236}">
                <a16:creationId xmlns:a16="http://schemas.microsoft.com/office/drawing/2014/main" id="{82AE619D-EE43-3D14-A06F-B5235FE57679}"/>
              </a:ext>
            </a:extLst>
          </p:cNvPr>
          <p:cNvSpPr txBox="1"/>
          <p:nvPr/>
        </p:nvSpPr>
        <p:spPr>
          <a:xfrm>
            <a:off x="7971291" y="3260076"/>
            <a:ext cx="3371850" cy="400110"/>
          </a:xfrm>
          <a:prstGeom prst="rect">
            <a:avLst/>
          </a:prstGeom>
          <a:noFill/>
        </p:spPr>
        <p:txBody>
          <a:bodyPr wrap="square">
            <a:spAutoFit/>
          </a:bodyPr>
          <a:lstStyle/>
          <a:p>
            <a:r>
              <a:rPr lang="en-US" sz="2000" b="1" dirty="0">
                <a:solidFill>
                  <a:schemeClr val="bg1"/>
                </a:solidFill>
                <a:latin typeface="Franklin Gothic Heavy" panose="020B0903020102020204" pitchFamily="34" charset="0"/>
                <a:cs typeface="Teko SemiBold" pitchFamily="2" charset="0"/>
              </a:rPr>
              <a:t>Financial Review</a:t>
            </a:r>
            <a:endParaRPr lang="en-IN" sz="2800" dirty="0">
              <a:solidFill>
                <a:schemeClr val="bg1"/>
              </a:solidFill>
              <a:latin typeface="Franklin Gothic Heavy" panose="020B0903020102020204" pitchFamily="34" charset="0"/>
              <a:cs typeface="Teko SemiBold" pitchFamily="2" charset="0"/>
            </a:endParaRPr>
          </a:p>
        </p:txBody>
      </p:sp>
      <p:sp>
        <p:nvSpPr>
          <p:cNvPr id="37" name="TextBox 36">
            <a:extLst>
              <a:ext uri="{FF2B5EF4-FFF2-40B4-BE49-F238E27FC236}">
                <a16:creationId xmlns:a16="http://schemas.microsoft.com/office/drawing/2014/main" id="{2933865F-9045-F42A-D497-EAEF6DCCF335}"/>
              </a:ext>
            </a:extLst>
          </p:cNvPr>
          <p:cNvSpPr txBox="1"/>
          <p:nvPr/>
        </p:nvSpPr>
        <p:spPr>
          <a:xfrm>
            <a:off x="7956301" y="4220737"/>
            <a:ext cx="3762496" cy="400110"/>
          </a:xfrm>
          <a:prstGeom prst="rect">
            <a:avLst/>
          </a:prstGeom>
          <a:noFill/>
        </p:spPr>
        <p:txBody>
          <a:bodyPr wrap="square">
            <a:spAutoFit/>
          </a:bodyPr>
          <a:lstStyle/>
          <a:p>
            <a:r>
              <a:rPr lang="en-US" sz="2000" b="1" dirty="0">
                <a:solidFill>
                  <a:schemeClr val="bg1"/>
                </a:solidFill>
                <a:latin typeface="Franklin Gothic Heavy" panose="020B0903020102020204" pitchFamily="34" charset="0"/>
                <a:cs typeface="Teko SemiBold" pitchFamily="2" charset="0"/>
              </a:rPr>
              <a:t>Our Partners </a:t>
            </a:r>
            <a:endParaRPr lang="en-IN" sz="2800" dirty="0">
              <a:solidFill>
                <a:schemeClr val="bg1"/>
              </a:solidFill>
              <a:latin typeface="Franklin Gothic Heavy" panose="020B0903020102020204" pitchFamily="34" charset="0"/>
              <a:cs typeface="Teko SemiBold" pitchFamily="2" charset="0"/>
            </a:endParaRPr>
          </a:p>
        </p:txBody>
      </p:sp>
      <p:sp>
        <p:nvSpPr>
          <p:cNvPr id="38" name="TextBox 37">
            <a:extLst>
              <a:ext uri="{FF2B5EF4-FFF2-40B4-BE49-F238E27FC236}">
                <a16:creationId xmlns:a16="http://schemas.microsoft.com/office/drawing/2014/main" id="{65EE7852-C3C2-E2DF-AB5F-DEE76B2ECAD4}"/>
              </a:ext>
            </a:extLst>
          </p:cNvPr>
          <p:cNvSpPr txBox="1"/>
          <p:nvPr/>
        </p:nvSpPr>
        <p:spPr>
          <a:xfrm>
            <a:off x="7631045" y="5201651"/>
            <a:ext cx="4187331" cy="338554"/>
          </a:xfrm>
          <a:prstGeom prst="rect">
            <a:avLst/>
          </a:prstGeom>
          <a:noFill/>
        </p:spPr>
        <p:txBody>
          <a:bodyPr wrap="square">
            <a:spAutoFit/>
          </a:bodyPr>
          <a:lstStyle/>
          <a:p>
            <a:r>
              <a:rPr lang="en-US" sz="1600" b="1" dirty="0">
                <a:solidFill>
                  <a:schemeClr val="bg1"/>
                </a:solidFill>
                <a:latin typeface="Franklin Gothic Heavy" panose="020B0903020102020204" pitchFamily="34" charset="0"/>
                <a:cs typeface="Teko SemiBold" pitchFamily="2" charset="0"/>
              </a:rPr>
              <a:t>HRO Nepal Contribution in SDG Goals</a:t>
            </a:r>
            <a:endParaRPr lang="en-IN" sz="2000" dirty="0">
              <a:solidFill>
                <a:schemeClr val="bg1"/>
              </a:solidFill>
              <a:latin typeface="Franklin Gothic Heavy" panose="020B0903020102020204" pitchFamily="34" charset="0"/>
              <a:cs typeface="Teko SemiBold" pitchFamily="2" charset="0"/>
            </a:endParaRPr>
          </a:p>
        </p:txBody>
      </p:sp>
    </p:spTree>
    <p:extLst>
      <p:ext uri="{BB962C8B-B14F-4D97-AF65-F5344CB8AC3E}">
        <p14:creationId xmlns:p14="http://schemas.microsoft.com/office/powerpoint/2010/main" val="29269819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5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25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25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25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25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25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25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P spid="30" grpId="0"/>
      <p:bldP spid="32" grpId="0"/>
      <p:bldP spid="33" grpId="0"/>
      <p:bldP spid="34" grpId="0"/>
      <p:bldP spid="36" grpId="0"/>
      <p:bldP spid="37" grpId="0"/>
      <p:bldP spid="3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8CDD4DC-F585-FF48-B28C-56A4716CB68E}"/>
              </a:ext>
            </a:extLst>
          </p:cNvPr>
          <p:cNvGraphicFramePr>
            <a:graphicFrameLocks noGrp="1"/>
          </p:cNvGraphicFramePr>
          <p:nvPr>
            <p:extLst>
              <p:ext uri="{D42A27DB-BD31-4B8C-83A1-F6EECF244321}">
                <p14:modId xmlns:p14="http://schemas.microsoft.com/office/powerpoint/2010/main" val="1609608923"/>
              </p:ext>
            </p:extLst>
          </p:nvPr>
        </p:nvGraphicFramePr>
        <p:xfrm>
          <a:off x="515258" y="453579"/>
          <a:ext cx="10871200" cy="6420905"/>
        </p:xfrm>
        <a:graphic>
          <a:graphicData uri="http://schemas.openxmlformats.org/drawingml/2006/table">
            <a:tbl>
              <a:tblPr firstRow="1" firstCol="1" bandRow="1">
                <a:tableStyleId>{5C22544A-7EE6-4342-B048-85BDC9FD1C3A}</a:tableStyleId>
              </a:tblPr>
              <a:tblGrid>
                <a:gridCol w="1093100">
                  <a:extLst>
                    <a:ext uri="{9D8B030D-6E8A-4147-A177-3AD203B41FA5}">
                      <a16:colId xmlns:a16="http://schemas.microsoft.com/office/drawing/2014/main" val="809545584"/>
                    </a:ext>
                  </a:extLst>
                </a:gridCol>
                <a:gridCol w="7609735">
                  <a:extLst>
                    <a:ext uri="{9D8B030D-6E8A-4147-A177-3AD203B41FA5}">
                      <a16:colId xmlns:a16="http://schemas.microsoft.com/office/drawing/2014/main" val="1757650038"/>
                    </a:ext>
                  </a:extLst>
                </a:gridCol>
                <a:gridCol w="2168365">
                  <a:extLst>
                    <a:ext uri="{9D8B030D-6E8A-4147-A177-3AD203B41FA5}">
                      <a16:colId xmlns:a16="http://schemas.microsoft.com/office/drawing/2014/main" val="2790381973"/>
                    </a:ext>
                  </a:extLst>
                </a:gridCol>
              </a:tblGrid>
              <a:tr h="258032">
                <a:tc>
                  <a:txBody>
                    <a:bodyPr/>
                    <a:lstStyle/>
                    <a:p>
                      <a:pPr algn="ctr">
                        <a:lnSpc>
                          <a:spcPct val="115000"/>
                        </a:lnSpc>
                        <a:spcAft>
                          <a:spcPts val="800"/>
                        </a:spcAft>
                        <a:buNone/>
                      </a:pPr>
                      <a:r>
                        <a:rPr lang="en-US" sz="1600" kern="0" dirty="0">
                          <a:effectLst/>
                        </a:rPr>
                        <a:t>S. No.</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a:txBody>
                    <a:bodyPr/>
                    <a:lstStyle/>
                    <a:p>
                      <a:pPr algn="ctr">
                        <a:lnSpc>
                          <a:spcPct val="115000"/>
                        </a:lnSpc>
                        <a:spcAft>
                          <a:spcPts val="800"/>
                        </a:spcAft>
                        <a:buNone/>
                      </a:pPr>
                      <a:r>
                        <a:rPr lang="en-US" sz="1600" kern="0" dirty="0">
                          <a:effectLst/>
                        </a:rPr>
                        <a:t>Expenditure</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a:txBody>
                    <a:bodyPr/>
                    <a:lstStyle/>
                    <a:p>
                      <a:pPr algn="ctr">
                        <a:lnSpc>
                          <a:spcPct val="115000"/>
                        </a:lnSpc>
                        <a:spcAft>
                          <a:spcPts val="800"/>
                        </a:spcAft>
                        <a:buNone/>
                      </a:pPr>
                      <a:r>
                        <a:rPr lang="en-US" sz="1600" kern="0" dirty="0">
                          <a:effectLst/>
                        </a:rPr>
                        <a:t>Amount</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extLst>
                  <a:ext uri="{0D108BD9-81ED-4DB2-BD59-A6C34878D82A}">
                    <a16:rowId xmlns:a16="http://schemas.microsoft.com/office/drawing/2014/main" val="3582950735"/>
                  </a:ext>
                </a:extLst>
              </a:tr>
              <a:tr h="258032">
                <a:tc>
                  <a:txBody>
                    <a:bodyPr/>
                    <a:lstStyle/>
                    <a:p>
                      <a:pPr algn="r">
                        <a:lnSpc>
                          <a:spcPct val="115000"/>
                        </a:lnSpc>
                        <a:spcAft>
                          <a:spcPts val="800"/>
                        </a:spcAft>
                        <a:buNone/>
                      </a:pPr>
                      <a:r>
                        <a:rPr lang="en-US" sz="1600" kern="0" dirty="0">
                          <a:effectLst/>
                        </a:rPr>
                        <a:t>1.</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a:txBody>
                    <a:bodyPr/>
                    <a:lstStyle/>
                    <a:p>
                      <a:pPr algn="r">
                        <a:lnSpc>
                          <a:spcPct val="115000"/>
                        </a:lnSpc>
                        <a:spcAft>
                          <a:spcPts val="800"/>
                        </a:spcAft>
                        <a:buNone/>
                      </a:pPr>
                      <a:r>
                        <a:rPr lang="en-US" sz="1600" b="1" kern="0" dirty="0">
                          <a:effectLst/>
                        </a:rPr>
                        <a:t>Orphans Financial Support</a:t>
                      </a:r>
                      <a:endParaRPr lang="en-IN" sz="1200" b="1"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r">
                        <a:lnSpc>
                          <a:spcPct val="115000"/>
                        </a:lnSpc>
                        <a:spcAft>
                          <a:spcPts val="800"/>
                        </a:spcAft>
                        <a:buNone/>
                      </a:pPr>
                      <a:r>
                        <a:rPr lang="en-US" sz="1600" b="1" kern="0">
                          <a:effectLst/>
                        </a:rPr>
                        <a:t>1,078,900.00</a:t>
                      </a:r>
                      <a:endParaRPr lang="en-IN" sz="1200" b="1" kern="10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extLst>
                  <a:ext uri="{0D108BD9-81ED-4DB2-BD59-A6C34878D82A}">
                    <a16:rowId xmlns:a16="http://schemas.microsoft.com/office/drawing/2014/main" val="1269703450"/>
                  </a:ext>
                </a:extLst>
              </a:tr>
              <a:tr h="258032">
                <a:tc>
                  <a:txBody>
                    <a:bodyPr/>
                    <a:lstStyle/>
                    <a:p>
                      <a:pPr algn="r">
                        <a:lnSpc>
                          <a:spcPct val="115000"/>
                        </a:lnSpc>
                        <a:spcAft>
                          <a:spcPts val="800"/>
                        </a:spcAft>
                        <a:buNone/>
                      </a:pPr>
                      <a:r>
                        <a:rPr lang="en-US" sz="1600" kern="0" dirty="0">
                          <a:effectLst/>
                        </a:rPr>
                        <a:t>2.</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a:txBody>
                    <a:bodyPr/>
                    <a:lstStyle/>
                    <a:p>
                      <a:pPr algn="r">
                        <a:lnSpc>
                          <a:spcPct val="115000"/>
                        </a:lnSpc>
                        <a:spcAft>
                          <a:spcPts val="800"/>
                        </a:spcAft>
                        <a:buNone/>
                      </a:pPr>
                      <a:r>
                        <a:rPr lang="en-US" sz="1600" b="1" kern="0" dirty="0">
                          <a:effectLst/>
                        </a:rPr>
                        <a:t>Provision of Food Packages</a:t>
                      </a:r>
                      <a:endParaRPr lang="en-IN" sz="1200" b="1"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r">
                        <a:lnSpc>
                          <a:spcPct val="115000"/>
                        </a:lnSpc>
                        <a:spcAft>
                          <a:spcPts val="800"/>
                        </a:spcAft>
                        <a:buNone/>
                      </a:pPr>
                      <a:r>
                        <a:rPr lang="en-US" sz="1600" b="1" kern="0">
                          <a:effectLst/>
                        </a:rPr>
                        <a:t>3,051,934.15</a:t>
                      </a:r>
                      <a:endParaRPr lang="en-IN" sz="1200" b="1" kern="10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extLst>
                  <a:ext uri="{0D108BD9-81ED-4DB2-BD59-A6C34878D82A}">
                    <a16:rowId xmlns:a16="http://schemas.microsoft.com/office/drawing/2014/main" val="1824551794"/>
                  </a:ext>
                </a:extLst>
              </a:tr>
              <a:tr h="258032">
                <a:tc>
                  <a:txBody>
                    <a:bodyPr/>
                    <a:lstStyle/>
                    <a:p>
                      <a:pPr algn="r">
                        <a:lnSpc>
                          <a:spcPct val="115000"/>
                        </a:lnSpc>
                        <a:spcAft>
                          <a:spcPts val="800"/>
                        </a:spcAft>
                        <a:buNone/>
                      </a:pPr>
                      <a:r>
                        <a:rPr lang="en-US" sz="1600" kern="0" dirty="0">
                          <a:effectLst/>
                        </a:rPr>
                        <a:t>3.</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a:txBody>
                    <a:bodyPr/>
                    <a:lstStyle/>
                    <a:p>
                      <a:pPr algn="r">
                        <a:lnSpc>
                          <a:spcPct val="115000"/>
                        </a:lnSpc>
                        <a:spcAft>
                          <a:spcPts val="800"/>
                        </a:spcAft>
                        <a:buNone/>
                      </a:pPr>
                      <a:r>
                        <a:rPr lang="en-US" sz="1600" b="1" kern="0">
                          <a:effectLst/>
                        </a:rPr>
                        <a:t>Provision of Hygienic Kits</a:t>
                      </a:r>
                      <a:endParaRPr lang="en-IN" sz="1200" b="1" kern="10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r">
                        <a:lnSpc>
                          <a:spcPct val="115000"/>
                        </a:lnSpc>
                        <a:spcAft>
                          <a:spcPts val="800"/>
                        </a:spcAft>
                        <a:buNone/>
                      </a:pPr>
                      <a:r>
                        <a:rPr lang="en-US" sz="1600" b="1" kern="0">
                          <a:effectLst/>
                        </a:rPr>
                        <a:t>318,626.90</a:t>
                      </a:r>
                      <a:endParaRPr lang="en-IN" sz="1200" b="1" kern="10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extLst>
                  <a:ext uri="{0D108BD9-81ED-4DB2-BD59-A6C34878D82A}">
                    <a16:rowId xmlns:a16="http://schemas.microsoft.com/office/drawing/2014/main" val="415077427"/>
                  </a:ext>
                </a:extLst>
              </a:tr>
              <a:tr h="258032">
                <a:tc>
                  <a:txBody>
                    <a:bodyPr/>
                    <a:lstStyle/>
                    <a:p>
                      <a:pPr algn="r">
                        <a:lnSpc>
                          <a:spcPct val="115000"/>
                        </a:lnSpc>
                        <a:spcAft>
                          <a:spcPts val="800"/>
                        </a:spcAft>
                        <a:buNone/>
                      </a:pPr>
                      <a:r>
                        <a:rPr lang="en-US" sz="1600" kern="0" dirty="0">
                          <a:effectLst/>
                        </a:rPr>
                        <a:t>4.</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a:txBody>
                    <a:bodyPr/>
                    <a:lstStyle/>
                    <a:p>
                      <a:pPr algn="r">
                        <a:lnSpc>
                          <a:spcPct val="115000"/>
                        </a:lnSpc>
                        <a:spcAft>
                          <a:spcPts val="800"/>
                        </a:spcAft>
                        <a:buNone/>
                      </a:pPr>
                      <a:r>
                        <a:rPr lang="en-US" sz="1600" b="1" kern="0" dirty="0">
                          <a:effectLst/>
                        </a:rPr>
                        <a:t>Provision of Study Kits &amp; School Bag</a:t>
                      </a:r>
                      <a:endParaRPr lang="en-IN" sz="1200" b="1"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r">
                        <a:lnSpc>
                          <a:spcPct val="115000"/>
                        </a:lnSpc>
                        <a:spcAft>
                          <a:spcPts val="800"/>
                        </a:spcAft>
                        <a:buNone/>
                      </a:pPr>
                      <a:r>
                        <a:rPr lang="en-US" sz="1600" b="1" kern="0">
                          <a:effectLst/>
                        </a:rPr>
                        <a:t>481,160.32 </a:t>
                      </a:r>
                      <a:endParaRPr lang="en-IN" sz="1200" b="1" kern="10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nchor="ctr"/>
                </a:tc>
                <a:extLst>
                  <a:ext uri="{0D108BD9-81ED-4DB2-BD59-A6C34878D82A}">
                    <a16:rowId xmlns:a16="http://schemas.microsoft.com/office/drawing/2014/main" val="1283099963"/>
                  </a:ext>
                </a:extLst>
              </a:tr>
              <a:tr h="258032">
                <a:tc>
                  <a:txBody>
                    <a:bodyPr/>
                    <a:lstStyle/>
                    <a:p>
                      <a:pPr algn="r">
                        <a:lnSpc>
                          <a:spcPct val="115000"/>
                        </a:lnSpc>
                        <a:spcAft>
                          <a:spcPts val="800"/>
                        </a:spcAft>
                        <a:buNone/>
                      </a:pPr>
                      <a:r>
                        <a:rPr lang="en-US" sz="1600" kern="0" dirty="0">
                          <a:effectLst/>
                        </a:rPr>
                        <a:t>5.</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a:txBody>
                    <a:bodyPr/>
                    <a:lstStyle/>
                    <a:p>
                      <a:pPr algn="r">
                        <a:lnSpc>
                          <a:spcPct val="115000"/>
                        </a:lnSpc>
                        <a:spcAft>
                          <a:spcPts val="800"/>
                        </a:spcAft>
                        <a:buNone/>
                      </a:pPr>
                      <a:r>
                        <a:rPr lang="en-US" sz="1600" b="1" kern="0" dirty="0">
                          <a:effectLst/>
                        </a:rPr>
                        <a:t>Co-Curricular Activities</a:t>
                      </a:r>
                      <a:endParaRPr lang="en-IN" sz="1200" b="1"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r">
                        <a:lnSpc>
                          <a:spcPct val="115000"/>
                        </a:lnSpc>
                        <a:spcAft>
                          <a:spcPts val="800"/>
                        </a:spcAft>
                        <a:buNone/>
                      </a:pPr>
                      <a:r>
                        <a:rPr lang="en-US" sz="1600" b="1" kern="0">
                          <a:effectLst/>
                        </a:rPr>
                        <a:t>121,930.00</a:t>
                      </a:r>
                      <a:endParaRPr lang="en-IN" sz="1200" b="1" kern="10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extLst>
                  <a:ext uri="{0D108BD9-81ED-4DB2-BD59-A6C34878D82A}">
                    <a16:rowId xmlns:a16="http://schemas.microsoft.com/office/drawing/2014/main" val="3870073575"/>
                  </a:ext>
                </a:extLst>
              </a:tr>
              <a:tr h="258032">
                <a:tc>
                  <a:txBody>
                    <a:bodyPr/>
                    <a:lstStyle/>
                    <a:p>
                      <a:pPr algn="r">
                        <a:lnSpc>
                          <a:spcPct val="115000"/>
                        </a:lnSpc>
                        <a:spcAft>
                          <a:spcPts val="800"/>
                        </a:spcAft>
                        <a:buNone/>
                      </a:pPr>
                      <a:r>
                        <a:rPr lang="en-US" sz="1600" kern="0" dirty="0">
                          <a:effectLst/>
                        </a:rPr>
                        <a:t>6.</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a:txBody>
                    <a:bodyPr/>
                    <a:lstStyle/>
                    <a:p>
                      <a:pPr algn="r">
                        <a:lnSpc>
                          <a:spcPct val="115000"/>
                        </a:lnSpc>
                        <a:spcAft>
                          <a:spcPts val="800"/>
                        </a:spcAft>
                        <a:buNone/>
                      </a:pPr>
                      <a:r>
                        <a:rPr lang="en-US" sz="1600" b="1" kern="0" dirty="0">
                          <a:effectLst/>
                        </a:rPr>
                        <a:t>Health Screening</a:t>
                      </a:r>
                      <a:endParaRPr lang="en-IN" sz="1200" b="1"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r">
                        <a:lnSpc>
                          <a:spcPct val="115000"/>
                        </a:lnSpc>
                        <a:spcAft>
                          <a:spcPts val="800"/>
                        </a:spcAft>
                        <a:buNone/>
                      </a:pPr>
                      <a:r>
                        <a:rPr lang="en-US" sz="1600" b="1" kern="0">
                          <a:effectLst/>
                        </a:rPr>
                        <a:t>344,295.00 </a:t>
                      </a:r>
                      <a:endParaRPr lang="en-IN" sz="1200" b="1" kern="10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nchor="ctr"/>
                </a:tc>
                <a:extLst>
                  <a:ext uri="{0D108BD9-81ED-4DB2-BD59-A6C34878D82A}">
                    <a16:rowId xmlns:a16="http://schemas.microsoft.com/office/drawing/2014/main" val="879849882"/>
                  </a:ext>
                </a:extLst>
              </a:tr>
              <a:tr h="258032">
                <a:tc>
                  <a:txBody>
                    <a:bodyPr/>
                    <a:lstStyle/>
                    <a:p>
                      <a:pPr algn="r">
                        <a:lnSpc>
                          <a:spcPct val="115000"/>
                        </a:lnSpc>
                        <a:spcAft>
                          <a:spcPts val="800"/>
                        </a:spcAft>
                        <a:buNone/>
                      </a:pPr>
                      <a:r>
                        <a:rPr lang="en-US" sz="1600" kern="0" dirty="0">
                          <a:effectLst/>
                        </a:rPr>
                        <a:t>7.</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a:txBody>
                    <a:bodyPr/>
                    <a:lstStyle/>
                    <a:p>
                      <a:pPr algn="r">
                        <a:lnSpc>
                          <a:spcPct val="115000"/>
                        </a:lnSpc>
                        <a:spcAft>
                          <a:spcPts val="800"/>
                        </a:spcAft>
                        <a:buNone/>
                      </a:pPr>
                      <a:r>
                        <a:rPr lang="en-US" sz="1600" b="1" kern="0" dirty="0">
                          <a:effectLst/>
                        </a:rPr>
                        <a:t>Festival Gift</a:t>
                      </a:r>
                      <a:endParaRPr lang="en-IN" sz="1200" b="1"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r">
                        <a:lnSpc>
                          <a:spcPct val="115000"/>
                        </a:lnSpc>
                        <a:spcAft>
                          <a:spcPts val="800"/>
                        </a:spcAft>
                        <a:buNone/>
                      </a:pPr>
                      <a:r>
                        <a:rPr lang="en-US" sz="1600" b="1" kern="0">
                          <a:effectLst/>
                        </a:rPr>
                        <a:t>351,189.00</a:t>
                      </a:r>
                      <a:endParaRPr lang="en-IN" sz="1200" b="1" kern="10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nchor="ctr"/>
                </a:tc>
                <a:extLst>
                  <a:ext uri="{0D108BD9-81ED-4DB2-BD59-A6C34878D82A}">
                    <a16:rowId xmlns:a16="http://schemas.microsoft.com/office/drawing/2014/main" val="159495972"/>
                  </a:ext>
                </a:extLst>
              </a:tr>
              <a:tr h="258032">
                <a:tc>
                  <a:txBody>
                    <a:bodyPr/>
                    <a:lstStyle/>
                    <a:p>
                      <a:pPr algn="r">
                        <a:lnSpc>
                          <a:spcPct val="115000"/>
                        </a:lnSpc>
                        <a:spcAft>
                          <a:spcPts val="800"/>
                        </a:spcAft>
                        <a:buNone/>
                      </a:pPr>
                      <a:r>
                        <a:rPr lang="en-US" sz="1600" kern="0" dirty="0">
                          <a:effectLst/>
                        </a:rPr>
                        <a:t>8.</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a:txBody>
                    <a:bodyPr/>
                    <a:lstStyle/>
                    <a:p>
                      <a:pPr algn="r">
                        <a:lnSpc>
                          <a:spcPct val="115000"/>
                        </a:lnSpc>
                        <a:spcAft>
                          <a:spcPts val="800"/>
                        </a:spcAft>
                        <a:buNone/>
                      </a:pPr>
                      <a:r>
                        <a:rPr lang="en-US" sz="1600" b="1" kern="0" dirty="0">
                          <a:effectLst/>
                        </a:rPr>
                        <a:t>Consultative Meeting With OSP Stakeholders</a:t>
                      </a:r>
                      <a:endParaRPr lang="en-IN" sz="1200" b="1"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r">
                        <a:lnSpc>
                          <a:spcPct val="115000"/>
                        </a:lnSpc>
                        <a:spcAft>
                          <a:spcPts val="800"/>
                        </a:spcAft>
                        <a:buNone/>
                      </a:pPr>
                      <a:r>
                        <a:rPr lang="en-US" sz="1600" b="1" kern="0">
                          <a:effectLst/>
                        </a:rPr>
                        <a:t>79,200.00</a:t>
                      </a:r>
                      <a:endParaRPr lang="en-IN" sz="1200" b="1" kern="10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nchor="ctr"/>
                </a:tc>
                <a:extLst>
                  <a:ext uri="{0D108BD9-81ED-4DB2-BD59-A6C34878D82A}">
                    <a16:rowId xmlns:a16="http://schemas.microsoft.com/office/drawing/2014/main" val="349027367"/>
                  </a:ext>
                </a:extLst>
              </a:tr>
              <a:tr h="258032">
                <a:tc>
                  <a:txBody>
                    <a:bodyPr/>
                    <a:lstStyle/>
                    <a:p>
                      <a:pPr algn="r">
                        <a:lnSpc>
                          <a:spcPct val="115000"/>
                        </a:lnSpc>
                        <a:spcAft>
                          <a:spcPts val="800"/>
                        </a:spcAft>
                        <a:buNone/>
                      </a:pPr>
                      <a:r>
                        <a:rPr lang="en-US" sz="1600" kern="0" dirty="0">
                          <a:effectLst/>
                        </a:rPr>
                        <a:t>9.</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a:txBody>
                    <a:bodyPr/>
                    <a:lstStyle/>
                    <a:p>
                      <a:pPr algn="r">
                        <a:lnSpc>
                          <a:spcPct val="115000"/>
                        </a:lnSpc>
                        <a:spcAft>
                          <a:spcPts val="800"/>
                        </a:spcAft>
                        <a:buNone/>
                      </a:pPr>
                      <a:r>
                        <a:rPr lang="en-US" sz="1600" b="1" kern="0" dirty="0">
                          <a:effectLst/>
                        </a:rPr>
                        <a:t>Winterization</a:t>
                      </a:r>
                      <a:endParaRPr lang="en-IN" sz="1200" b="1"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r">
                        <a:lnSpc>
                          <a:spcPct val="115000"/>
                        </a:lnSpc>
                        <a:spcAft>
                          <a:spcPts val="800"/>
                        </a:spcAft>
                        <a:buNone/>
                      </a:pPr>
                      <a:r>
                        <a:rPr lang="en-US" sz="1600" b="1" kern="0">
                          <a:effectLst/>
                        </a:rPr>
                        <a:t>445,210.00 </a:t>
                      </a:r>
                      <a:endParaRPr lang="en-IN" sz="1200" b="1" kern="10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nchor="b"/>
                </a:tc>
                <a:extLst>
                  <a:ext uri="{0D108BD9-81ED-4DB2-BD59-A6C34878D82A}">
                    <a16:rowId xmlns:a16="http://schemas.microsoft.com/office/drawing/2014/main" val="3264751973"/>
                  </a:ext>
                </a:extLst>
              </a:tr>
              <a:tr h="258032">
                <a:tc>
                  <a:txBody>
                    <a:bodyPr/>
                    <a:lstStyle/>
                    <a:p>
                      <a:pPr algn="r">
                        <a:lnSpc>
                          <a:spcPct val="115000"/>
                        </a:lnSpc>
                        <a:spcAft>
                          <a:spcPts val="800"/>
                        </a:spcAft>
                        <a:buNone/>
                      </a:pPr>
                      <a:r>
                        <a:rPr lang="en-US" sz="1600" kern="0" dirty="0">
                          <a:effectLst/>
                        </a:rPr>
                        <a:t>10.</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a:txBody>
                    <a:bodyPr/>
                    <a:lstStyle/>
                    <a:p>
                      <a:pPr algn="r">
                        <a:lnSpc>
                          <a:spcPct val="115000"/>
                        </a:lnSpc>
                        <a:spcAft>
                          <a:spcPts val="800"/>
                        </a:spcAft>
                        <a:buNone/>
                      </a:pPr>
                      <a:r>
                        <a:rPr lang="en-US" sz="1600" b="1" kern="0" dirty="0">
                          <a:effectLst/>
                        </a:rPr>
                        <a:t>Interaction With OSP Mothers</a:t>
                      </a:r>
                      <a:endParaRPr lang="en-IN" sz="1200" b="1"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r">
                        <a:lnSpc>
                          <a:spcPct val="115000"/>
                        </a:lnSpc>
                        <a:spcAft>
                          <a:spcPts val="800"/>
                        </a:spcAft>
                        <a:buNone/>
                      </a:pPr>
                      <a:r>
                        <a:rPr lang="en-US" sz="1600" b="1" kern="0" dirty="0">
                          <a:effectLst/>
                        </a:rPr>
                        <a:t>21,100.00</a:t>
                      </a:r>
                      <a:endParaRPr lang="en-IN" sz="1200" b="1"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nchor="ctr"/>
                </a:tc>
                <a:extLst>
                  <a:ext uri="{0D108BD9-81ED-4DB2-BD59-A6C34878D82A}">
                    <a16:rowId xmlns:a16="http://schemas.microsoft.com/office/drawing/2014/main" val="2660306667"/>
                  </a:ext>
                </a:extLst>
              </a:tr>
              <a:tr h="258032">
                <a:tc>
                  <a:txBody>
                    <a:bodyPr/>
                    <a:lstStyle/>
                    <a:p>
                      <a:pPr algn="r">
                        <a:lnSpc>
                          <a:spcPct val="115000"/>
                        </a:lnSpc>
                        <a:spcAft>
                          <a:spcPts val="800"/>
                        </a:spcAft>
                        <a:buNone/>
                      </a:pPr>
                      <a:r>
                        <a:rPr lang="en-US" sz="1600" kern="0">
                          <a:effectLst/>
                        </a:rPr>
                        <a:t>11.</a:t>
                      </a:r>
                      <a:endParaRPr lang="en-IN" sz="1200" kern="10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a:txBody>
                    <a:bodyPr/>
                    <a:lstStyle/>
                    <a:p>
                      <a:pPr algn="r">
                        <a:lnSpc>
                          <a:spcPct val="115000"/>
                        </a:lnSpc>
                        <a:spcAft>
                          <a:spcPts val="800"/>
                        </a:spcAft>
                        <a:buNone/>
                      </a:pPr>
                      <a:r>
                        <a:rPr lang="en-US" sz="1600" b="1" kern="0" dirty="0">
                          <a:effectLst/>
                        </a:rPr>
                        <a:t>Educational &amp; Recreational Tour</a:t>
                      </a:r>
                      <a:endParaRPr lang="en-IN" sz="1200" b="1"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r">
                        <a:lnSpc>
                          <a:spcPct val="115000"/>
                        </a:lnSpc>
                        <a:spcAft>
                          <a:spcPts val="800"/>
                        </a:spcAft>
                        <a:buNone/>
                      </a:pPr>
                      <a:r>
                        <a:rPr lang="en-US" sz="1600" b="1" kern="0">
                          <a:effectLst/>
                        </a:rPr>
                        <a:t>230,220.00</a:t>
                      </a:r>
                      <a:endParaRPr lang="en-IN" sz="1200" b="1" kern="10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nchor="ctr"/>
                </a:tc>
                <a:extLst>
                  <a:ext uri="{0D108BD9-81ED-4DB2-BD59-A6C34878D82A}">
                    <a16:rowId xmlns:a16="http://schemas.microsoft.com/office/drawing/2014/main" val="2401034745"/>
                  </a:ext>
                </a:extLst>
              </a:tr>
              <a:tr h="258032">
                <a:tc>
                  <a:txBody>
                    <a:bodyPr/>
                    <a:lstStyle/>
                    <a:p>
                      <a:pPr algn="r">
                        <a:lnSpc>
                          <a:spcPct val="115000"/>
                        </a:lnSpc>
                        <a:spcAft>
                          <a:spcPts val="800"/>
                        </a:spcAft>
                        <a:buNone/>
                      </a:pPr>
                      <a:r>
                        <a:rPr lang="en-US" sz="1600" kern="0" dirty="0">
                          <a:effectLst/>
                        </a:rPr>
                        <a:t>12.</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a:txBody>
                    <a:bodyPr/>
                    <a:lstStyle/>
                    <a:p>
                      <a:pPr algn="r">
                        <a:lnSpc>
                          <a:spcPct val="115000"/>
                        </a:lnSpc>
                        <a:spcAft>
                          <a:spcPts val="800"/>
                        </a:spcAft>
                        <a:buNone/>
                      </a:pPr>
                      <a:r>
                        <a:rPr lang="en-US" sz="1600" b="1" kern="0">
                          <a:effectLst/>
                        </a:rPr>
                        <a:t>Tree Plantation</a:t>
                      </a:r>
                      <a:endParaRPr lang="en-IN" sz="1200" b="1" kern="10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r">
                        <a:lnSpc>
                          <a:spcPct val="115000"/>
                        </a:lnSpc>
                        <a:spcAft>
                          <a:spcPts val="800"/>
                        </a:spcAft>
                        <a:buNone/>
                      </a:pPr>
                      <a:r>
                        <a:rPr lang="en-US" sz="1600" b="1" kern="0">
                          <a:effectLst/>
                        </a:rPr>
                        <a:t>78,579.00</a:t>
                      </a:r>
                      <a:endParaRPr lang="en-IN" sz="1200" b="1" kern="10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nchor="ctr"/>
                </a:tc>
                <a:extLst>
                  <a:ext uri="{0D108BD9-81ED-4DB2-BD59-A6C34878D82A}">
                    <a16:rowId xmlns:a16="http://schemas.microsoft.com/office/drawing/2014/main" val="1700517681"/>
                  </a:ext>
                </a:extLst>
              </a:tr>
              <a:tr h="258032">
                <a:tc>
                  <a:txBody>
                    <a:bodyPr/>
                    <a:lstStyle/>
                    <a:p>
                      <a:pPr algn="r">
                        <a:lnSpc>
                          <a:spcPct val="115000"/>
                        </a:lnSpc>
                        <a:spcAft>
                          <a:spcPts val="800"/>
                        </a:spcAft>
                        <a:buNone/>
                      </a:pPr>
                      <a:r>
                        <a:rPr lang="en-US" sz="1600" kern="0" dirty="0">
                          <a:effectLst/>
                        </a:rPr>
                        <a:t>13.</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a:txBody>
                    <a:bodyPr/>
                    <a:lstStyle/>
                    <a:p>
                      <a:pPr algn="r">
                        <a:lnSpc>
                          <a:spcPct val="115000"/>
                        </a:lnSpc>
                        <a:spcAft>
                          <a:spcPts val="800"/>
                        </a:spcAft>
                        <a:buNone/>
                      </a:pPr>
                      <a:r>
                        <a:rPr lang="en-US" sz="1600" b="1" kern="0">
                          <a:effectLst/>
                        </a:rPr>
                        <a:t>Gift of School Bus</a:t>
                      </a:r>
                      <a:endParaRPr lang="en-IN" sz="1200" b="1" kern="10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r">
                        <a:lnSpc>
                          <a:spcPct val="115000"/>
                        </a:lnSpc>
                        <a:spcAft>
                          <a:spcPts val="800"/>
                        </a:spcAft>
                        <a:buNone/>
                      </a:pPr>
                      <a:r>
                        <a:rPr lang="en-US" sz="1600" b="1" kern="0" dirty="0">
                          <a:effectLst/>
                        </a:rPr>
                        <a:t>3,296,475.00</a:t>
                      </a:r>
                      <a:endParaRPr lang="en-IN" sz="1200" b="1"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nchor="ctr"/>
                </a:tc>
                <a:extLst>
                  <a:ext uri="{0D108BD9-81ED-4DB2-BD59-A6C34878D82A}">
                    <a16:rowId xmlns:a16="http://schemas.microsoft.com/office/drawing/2014/main" val="2940427745"/>
                  </a:ext>
                </a:extLst>
              </a:tr>
              <a:tr h="258032">
                <a:tc>
                  <a:txBody>
                    <a:bodyPr/>
                    <a:lstStyle/>
                    <a:p>
                      <a:pPr algn="r">
                        <a:lnSpc>
                          <a:spcPct val="115000"/>
                        </a:lnSpc>
                        <a:spcAft>
                          <a:spcPts val="800"/>
                        </a:spcAft>
                        <a:buNone/>
                      </a:pPr>
                      <a:r>
                        <a:rPr lang="en-US" sz="1600" kern="0" dirty="0">
                          <a:effectLst/>
                        </a:rPr>
                        <a:t>14.</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a:txBody>
                    <a:bodyPr/>
                    <a:lstStyle/>
                    <a:p>
                      <a:pPr algn="r">
                        <a:lnSpc>
                          <a:spcPct val="115000"/>
                        </a:lnSpc>
                        <a:spcAft>
                          <a:spcPts val="800"/>
                        </a:spcAft>
                        <a:buNone/>
                      </a:pPr>
                      <a:r>
                        <a:rPr lang="en-US" sz="1600" b="1" kern="0" dirty="0">
                          <a:effectLst/>
                        </a:rPr>
                        <a:t>Ramadan Food Basket &amp; Iftar Meals </a:t>
                      </a:r>
                      <a:endParaRPr lang="en-IN" sz="1200" b="1"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r">
                        <a:lnSpc>
                          <a:spcPct val="115000"/>
                        </a:lnSpc>
                        <a:spcAft>
                          <a:spcPts val="800"/>
                        </a:spcAft>
                        <a:buNone/>
                      </a:pPr>
                      <a:r>
                        <a:rPr lang="en-US" sz="1600" b="1" kern="0">
                          <a:effectLst/>
                        </a:rPr>
                        <a:t>568,790.64</a:t>
                      </a:r>
                      <a:endParaRPr lang="en-IN" sz="1200" b="1" kern="10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nchor="ctr"/>
                </a:tc>
                <a:extLst>
                  <a:ext uri="{0D108BD9-81ED-4DB2-BD59-A6C34878D82A}">
                    <a16:rowId xmlns:a16="http://schemas.microsoft.com/office/drawing/2014/main" val="2574302924"/>
                  </a:ext>
                </a:extLst>
              </a:tr>
              <a:tr h="258032">
                <a:tc>
                  <a:txBody>
                    <a:bodyPr/>
                    <a:lstStyle/>
                    <a:p>
                      <a:pPr algn="r">
                        <a:lnSpc>
                          <a:spcPct val="115000"/>
                        </a:lnSpc>
                        <a:spcAft>
                          <a:spcPts val="800"/>
                        </a:spcAft>
                        <a:buNone/>
                      </a:pPr>
                      <a:r>
                        <a:rPr lang="en-US" sz="1600" kern="0" dirty="0">
                          <a:effectLst/>
                        </a:rPr>
                        <a:t>15.</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a:txBody>
                    <a:bodyPr/>
                    <a:lstStyle/>
                    <a:p>
                      <a:pPr algn="r">
                        <a:lnSpc>
                          <a:spcPct val="115000"/>
                        </a:lnSpc>
                        <a:spcAft>
                          <a:spcPts val="800"/>
                        </a:spcAft>
                        <a:buNone/>
                      </a:pPr>
                      <a:r>
                        <a:rPr lang="en-US" sz="1600" b="1" kern="0">
                          <a:effectLst/>
                        </a:rPr>
                        <a:t>Ramadan Iftar Meals </a:t>
                      </a:r>
                      <a:endParaRPr lang="en-IN" sz="1200" b="1" kern="10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r">
                        <a:lnSpc>
                          <a:spcPct val="115000"/>
                        </a:lnSpc>
                        <a:spcAft>
                          <a:spcPts val="800"/>
                        </a:spcAft>
                        <a:buNone/>
                      </a:pPr>
                      <a:r>
                        <a:rPr lang="en-US" sz="1600" b="1" kern="0" dirty="0">
                          <a:effectLst/>
                        </a:rPr>
                        <a:t>179,250.00</a:t>
                      </a:r>
                      <a:endParaRPr lang="en-IN" sz="1200" b="1"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nchor="ctr"/>
                </a:tc>
                <a:extLst>
                  <a:ext uri="{0D108BD9-81ED-4DB2-BD59-A6C34878D82A}">
                    <a16:rowId xmlns:a16="http://schemas.microsoft.com/office/drawing/2014/main" val="3976942111"/>
                  </a:ext>
                </a:extLst>
              </a:tr>
              <a:tr h="258032">
                <a:tc>
                  <a:txBody>
                    <a:bodyPr/>
                    <a:lstStyle/>
                    <a:p>
                      <a:pPr algn="r">
                        <a:lnSpc>
                          <a:spcPct val="115000"/>
                        </a:lnSpc>
                        <a:spcAft>
                          <a:spcPts val="800"/>
                        </a:spcAft>
                        <a:buNone/>
                      </a:pPr>
                      <a:r>
                        <a:rPr lang="en-US" sz="1600" kern="0" dirty="0">
                          <a:effectLst/>
                        </a:rPr>
                        <a:t>16.</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a:txBody>
                    <a:bodyPr/>
                    <a:lstStyle/>
                    <a:p>
                      <a:pPr algn="r">
                        <a:lnSpc>
                          <a:spcPct val="115000"/>
                        </a:lnSpc>
                        <a:spcAft>
                          <a:spcPts val="800"/>
                        </a:spcAft>
                        <a:buNone/>
                      </a:pPr>
                      <a:r>
                        <a:rPr lang="en-US" sz="1600" b="1" kern="0" dirty="0">
                          <a:effectLst/>
                        </a:rPr>
                        <a:t>Nutrition Food Distribution </a:t>
                      </a:r>
                      <a:endParaRPr lang="en-IN" sz="1200" b="1"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r">
                        <a:lnSpc>
                          <a:spcPct val="115000"/>
                        </a:lnSpc>
                        <a:spcAft>
                          <a:spcPts val="800"/>
                        </a:spcAft>
                        <a:buNone/>
                      </a:pPr>
                      <a:r>
                        <a:rPr lang="en-US" sz="1600" b="1" kern="0">
                          <a:effectLst/>
                        </a:rPr>
                        <a:t>1,836,184.10</a:t>
                      </a:r>
                      <a:endParaRPr lang="en-IN" sz="1200" b="1" kern="10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nchor="ctr"/>
                </a:tc>
                <a:extLst>
                  <a:ext uri="{0D108BD9-81ED-4DB2-BD59-A6C34878D82A}">
                    <a16:rowId xmlns:a16="http://schemas.microsoft.com/office/drawing/2014/main" val="1387849048"/>
                  </a:ext>
                </a:extLst>
              </a:tr>
              <a:tr h="258032">
                <a:tc>
                  <a:txBody>
                    <a:bodyPr/>
                    <a:lstStyle/>
                    <a:p>
                      <a:pPr algn="r">
                        <a:lnSpc>
                          <a:spcPct val="115000"/>
                        </a:lnSpc>
                        <a:spcAft>
                          <a:spcPts val="800"/>
                        </a:spcAft>
                        <a:buNone/>
                      </a:pPr>
                      <a:r>
                        <a:rPr lang="en-US" sz="1600" kern="0" dirty="0">
                          <a:effectLst/>
                        </a:rPr>
                        <a:t>17.</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a:txBody>
                    <a:bodyPr/>
                    <a:lstStyle/>
                    <a:p>
                      <a:pPr algn="r">
                        <a:lnSpc>
                          <a:spcPct val="115000"/>
                        </a:lnSpc>
                        <a:spcAft>
                          <a:spcPts val="800"/>
                        </a:spcAft>
                        <a:buNone/>
                      </a:pPr>
                      <a:r>
                        <a:rPr lang="en-US" sz="1600" b="1" kern="0" dirty="0">
                          <a:effectLst/>
                        </a:rPr>
                        <a:t>Nutrition Food Distribution </a:t>
                      </a:r>
                      <a:endParaRPr lang="en-IN" sz="1200" b="1"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r">
                        <a:lnSpc>
                          <a:spcPct val="115000"/>
                        </a:lnSpc>
                        <a:spcAft>
                          <a:spcPts val="800"/>
                        </a:spcAft>
                        <a:buNone/>
                      </a:pPr>
                      <a:r>
                        <a:rPr lang="en-US" sz="1600" b="1" kern="0" dirty="0">
                          <a:effectLst/>
                        </a:rPr>
                        <a:t>513,857.00</a:t>
                      </a:r>
                      <a:endParaRPr lang="en-IN" sz="1200" b="1"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nchor="ctr"/>
                </a:tc>
                <a:extLst>
                  <a:ext uri="{0D108BD9-81ED-4DB2-BD59-A6C34878D82A}">
                    <a16:rowId xmlns:a16="http://schemas.microsoft.com/office/drawing/2014/main" val="3979192511"/>
                  </a:ext>
                </a:extLst>
              </a:tr>
              <a:tr h="258032">
                <a:tc>
                  <a:txBody>
                    <a:bodyPr/>
                    <a:lstStyle/>
                    <a:p>
                      <a:pPr algn="r">
                        <a:lnSpc>
                          <a:spcPct val="115000"/>
                        </a:lnSpc>
                        <a:spcAft>
                          <a:spcPts val="800"/>
                        </a:spcAft>
                        <a:buNone/>
                      </a:pPr>
                      <a:r>
                        <a:rPr lang="en-US" sz="1600" kern="0" dirty="0">
                          <a:effectLst/>
                        </a:rPr>
                        <a:t>18.</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a:txBody>
                    <a:bodyPr/>
                    <a:lstStyle/>
                    <a:p>
                      <a:pPr algn="r">
                        <a:lnSpc>
                          <a:spcPct val="115000"/>
                        </a:lnSpc>
                        <a:spcAft>
                          <a:spcPts val="800"/>
                        </a:spcAft>
                        <a:buNone/>
                      </a:pPr>
                      <a:r>
                        <a:rPr lang="en-US" sz="1600" b="1" kern="0">
                          <a:effectLst/>
                        </a:rPr>
                        <a:t>Water for Life</a:t>
                      </a:r>
                      <a:endParaRPr lang="en-IN" sz="1200" b="1" kern="10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r">
                        <a:lnSpc>
                          <a:spcPct val="115000"/>
                        </a:lnSpc>
                        <a:spcAft>
                          <a:spcPts val="800"/>
                        </a:spcAft>
                        <a:buNone/>
                      </a:pPr>
                      <a:r>
                        <a:rPr lang="en-US" sz="1600" b="1" kern="0" dirty="0">
                          <a:effectLst/>
                        </a:rPr>
                        <a:t>105,854.25</a:t>
                      </a:r>
                      <a:endParaRPr lang="en-IN" sz="1200" b="1"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nchor="ctr"/>
                </a:tc>
                <a:extLst>
                  <a:ext uri="{0D108BD9-81ED-4DB2-BD59-A6C34878D82A}">
                    <a16:rowId xmlns:a16="http://schemas.microsoft.com/office/drawing/2014/main" val="1509663713"/>
                  </a:ext>
                </a:extLst>
              </a:tr>
              <a:tr h="258032">
                <a:tc>
                  <a:txBody>
                    <a:bodyPr/>
                    <a:lstStyle/>
                    <a:p>
                      <a:pPr algn="r">
                        <a:lnSpc>
                          <a:spcPct val="115000"/>
                        </a:lnSpc>
                        <a:spcAft>
                          <a:spcPts val="800"/>
                        </a:spcAft>
                        <a:buNone/>
                      </a:pPr>
                      <a:r>
                        <a:rPr lang="en-US" sz="1600" kern="0" dirty="0">
                          <a:effectLst/>
                        </a:rPr>
                        <a:t>19.</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a:txBody>
                    <a:bodyPr/>
                    <a:lstStyle/>
                    <a:p>
                      <a:pPr algn="r">
                        <a:lnSpc>
                          <a:spcPct val="115000"/>
                        </a:lnSpc>
                        <a:spcAft>
                          <a:spcPts val="800"/>
                        </a:spcAft>
                        <a:buNone/>
                      </a:pPr>
                      <a:r>
                        <a:rPr lang="en-US" sz="1600" b="1" kern="0">
                          <a:effectLst/>
                        </a:rPr>
                        <a:t>Emergency Earthquake Relief Distribution Nepal 2023</a:t>
                      </a:r>
                      <a:endParaRPr lang="en-IN" sz="1200" b="1" kern="10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r">
                        <a:lnSpc>
                          <a:spcPct val="115000"/>
                        </a:lnSpc>
                        <a:spcAft>
                          <a:spcPts val="800"/>
                        </a:spcAft>
                        <a:buNone/>
                      </a:pPr>
                      <a:r>
                        <a:rPr lang="en-US" sz="1600" b="1" kern="0" dirty="0">
                          <a:effectLst/>
                        </a:rPr>
                        <a:t>662,000.00</a:t>
                      </a:r>
                      <a:endParaRPr lang="en-IN" sz="1200" b="1"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nchor="ctr"/>
                </a:tc>
                <a:extLst>
                  <a:ext uri="{0D108BD9-81ED-4DB2-BD59-A6C34878D82A}">
                    <a16:rowId xmlns:a16="http://schemas.microsoft.com/office/drawing/2014/main" val="3699730173"/>
                  </a:ext>
                </a:extLst>
              </a:tr>
              <a:tr h="258032">
                <a:tc>
                  <a:txBody>
                    <a:bodyPr/>
                    <a:lstStyle/>
                    <a:p>
                      <a:pPr algn="r">
                        <a:lnSpc>
                          <a:spcPct val="115000"/>
                        </a:lnSpc>
                        <a:spcAft>
                          <a:spcPts val="800"/>
                        </a:spcAft>
                        <a:buNone/>
                      </a:pPr>
                      <a:r>
                        <a:rPr lang="en-US" sz="1600" kern="0" dirty="0">
                          <a:effectLst/>
                        </a:rPr>
                        <a:t>20.</a:t>
                      </a:r>
                      <a:endParaRPr lang="en-IN" sz="1200"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a:txBody>
                    <a:bodyPr/>
                    <a:lstStyle/>
                    <a:p>
                      <a:pPr algn="r">
                        <a:lnSpc>
                          <a:spcPct val="115000"/>
                        </a:lnSpc>
                        <a:spcAft>
                          <a:spcPts val="800"/>
                        </a:spcAft>
                        <a:buNone/>
                      </a:pPr>
                      <a:r>
                        <a:rPr lang="en-US" sz="1600" b="1" kern="0">
                          <a:effectLst/>
                        </a:rPr>
                        <a:t>Administrative Expenses</a:t>
                      </a:r>
                      <a:endParaRPr lang="en-IN" sz="1200" b="1" kern="10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tc>
                <a:tc>
                  <a:txBody>
                    <a:bodyPr/>
                    <a:lstStyle/>
                    <a:p>
                      <a:pPr algn="r">
                        <a:lnSpc>
                          <a:spcPct val="115000"/>
                        </a:lnSpc>
                        <a:spcAft>
                          <a:spcPts val="800"/>
                        </a:spcAft>
                        <a:buNone/>
                      </a:pPr>
                      <a:r>
                        <a:rPr lang="en-US" sz="1600" b="1" kern="0" dirty="0">
                          <a:effectLst/>
                        </a:rPr>
                        <a:t>53,096.88</a:t>
                      </a:r>
                      <a:endParaRPr lang="en-IN" sz="1200" b="1"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nchor="ctr"/>
                </a:tc>
                <a:extLst>
                  <a:ext uri="{0D108BD9-81ED-4DB2-BD59-A6C34878D82A}">
                    <a16:rowId xmlns:a16="http://schemas.microsoft.com/office/drawing/2014/main" val="598936901"/>
                  </a:ext>
                </a:extLst>
              </a:tr>
              <a:tr h="532169">
                <a:tc gridSpan="2">
                  <a:txBody>
                    <a:bodyPr/>
                    <a:lstStyle/>
                    <a:p>
                      <a:pPr algn="r">
                        <a:lnSpc>
                          <a:spcPct val="115000"/>
                        </a:lnSpc>
                        <a:spcAft>
                          <a:spcPts val="800"/>
                        </a:spcAft>
                        <a:buNone/>
                      </a:pPr>
                      <a:r>
                        <a:rPr lang="en-US" sz="1600" b="1" kern="0" dirty="0">
                          <a:effectLst/>
                        </a:rPr>
                        <a:t>Total </a:t>
                      </a:r>
                      <a:endParaRPr lang="en-IN" sz="1200" b="1"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solidFill>
                      <a:srgbClr val="800080"/>
                    </a:solidFill>
                  </a:tcPr>
                </a:tc>
                <a:tc hMerge="1">
                  <a:txBody>
                    <a:bodyPr/>
                    <a:lstStyle/>
                    <a:p>
                      <a:endParaRPr lang="en-IN"/>
                    </a:p>
                  </a:txBody>
                  <a:tcPr/>
                </a:tc>
                <a:tc>
                  <a:txBody>
                    <a:bodyPr/>
                    <a:lstStyle/>
                    <a:p>
                      <a:pPr algn="r">
                        <a:lnSpc>
                          <a:spcPct val="115000"/>
                        </a:lnSpc>
                        <a:spcAft>
                          <a:spcPts val="800"/>
                        </a:spcAft>
                        <a:buNone/>
                      </a:pPr>
                      <a:r>
                        <a:rPr lang="en-US" sz="1600" b="1" kern="0" dirty="0">
                          <a:effectLst/>
                        </a:rPr>
                        <a:t>13,817,943.24</a:t>
                      </a:r>
                      <a:endParaRPr lang="en-IN" sz="1200" b="1" kern="100" dirty="0">
                        <a:effectLst/>
                        <a:latin typeface="Calibri" panose="020F0502020204030204" pitchFamily="34" charset="0"/>
                        <a:ea typeface="Calibri" panose="020F0502020204030204" pitchFamily="34" charset="0"/>
                        <a:cs typeface="Arial" panose="020B0604020202020204" pitchFamily="34" charset="0"/>
                      </a:endParaRPr>
                    </a:p>
                  </a:txBody>
                  <a:tcPr marL="56027" marR="56027" marT="0" marB="0" anchor="ctr"/>
                </a:tc>
                <a:extLst>
                  <a:ext uri="{0D108BD9-81ED-4DB2-BD59-A6C34878D82A}">
                    <a16:rowId xmlns:a16="http://schemas.microsoft.com/office/drawing/2014/main" val="3639340001"/>
                  </a:ext>
                </a:extLst>
              </a:tr>
            </a:tbl>
          </a:graphicData>
        </a:graphic>
      </p:graphicFrame>
    </p:spTree>
    <p:extLst>
      <p:ext uri="{BB962C8B-B14F-4D97-AF65-F5344CB8AC3E}">
        <p14:creationId xmlns:p14="http://schemas.microsoft.com/office/powerpoint/2010/main" val="1587052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C837644-728B-A3DC-2FB1-57F3A3B6C351}"/>
              </a:ext>
            </a:extLst>
          </p:cNvPr>
          <p:cNvSpPr/>
          <p:nvPr/>
        </p:nvSpPr>
        <p:spPr>
          <a:xfrm>
            <a:off x="0" y="0"/>
            <a:ext cx="12192000" cy="1654629"/>
          </a:xfrm>
          <a:prstGeom prst="rect">
            <a:avLst/>
          </a:prstGeom>
          <a:solidFill>
            <a:srgbClr val="800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14D2764A-F63B-0451-2831-693923F659F9}"/>
              </a:ext>
            </a:extLst>
          </p:cNvPr>
          <p:cNvSpPr>
            <a:spLocks noGrp="1"/>
          </p:cNvSpPr>
          <p:nvPr>
            <p:ph type="title"/>
          </p:nvPr>
        </p:nvSpPr>
        <p:spPr>
          <a:xfrm>
            <a:off x="348344" y="158121"/>
            <a:ext cx="5887564" cy="737961"/>
          </a:xfrm>
        </p:spPr>
        <p:txBody>
          <a:bodyPr>
            <a:normAutofit/>
          </a:bodyPr>
          <a:lstStyle/>
          <a:p>
            <a:r>
              <a:rPr lang="en-US" sz="4000" b="1" dirty="0">
                <a:solidFill>
                  <a:srgbClr val="FECC00"/>
                </a:solidFill>
                <a:latin typeface="Franklin Gothic Heavy" panose="020B0903020102020204" pitchFamily="34" charset="0"/>
                <a:cs typeface="Teko SemiBold" pitchFamily="2" charset="0"/>
              </a:rPr>
              <a:t>Partner organizations</a:t>
            </a:r>
            <a:endParaRPr lang="en-IN" sz="4000" dirty="0">
              <a:solidFill>
                <a:srgbClr val="FECC00"/>
              </a:solidFill>
              <a:latin typeface="Franklin Gothic Heavy" panose="020B0903020102020204" pitchFamily="34" charset="0"/>
              <a:cs typeface="Teko SemiBold" pitchFamily="2" charset="0"/>
            </a:endParaRPr>
          </a:p>
        </p:txBody>
      </p:sp>
      <p:sp>
        <p:nvSpPr>
          <p:cNvPr id="6" name="TextBox 5">
            <a:extLst>
              <a:ext uri="{FF2B5EF4-FFF2-40B4-BE49-F238E27FC236}">
                <a16:creationId xmlns:a16="http://schemas.microsoft.com/office/drawing/2014/main" id="{C7CD8C45-E71E-6E14-C31A-CC94C1D60A33}"/>
              </a:ext>
            </a:extLst>
          </p:cNvPr>
          <p:cNvSpPr txBox="1"/>
          <p:nvPr/>
        </p:nvSpPr>
        <p:spPr>
          <a:xfrm>
            <a:off x="348344" y="870860"/>
            <a:ext cx="11742056" cy="646331"/>
          </a:xfrm>
          <a:prstGeom prst="rect">
            <a:avLst/>
          </a:prstGeom>
          <a:noFill/>
        </p:spPr>
        <p:txBody>
          <a:bodyPr wrap="square" rtlCol="0">
            <a:spAutoFit/>
          </a:bodyPr>
          <a:lstStyle/>
          <a:p>
            <a:r>
              <a:rPr lang="en-US" dirty="0">
                <a:solidFill>
                  <a:schemeClr val="bg1"/>
                </a:solidFill>
              </a:rPr>
              <a:t>Human Relief Organization Nepal would like to pay a lot of thanks to our all partners for their financial and moral contributions on various projects in Nepal. Present and past partner organizations are as follows:</a:t>
            </a:r>
            <a:endParaRPr lang="en-IN" dirty="0">
              <a:solidFill>
                <a:schemeClr val="bg1"/>
              </a:solidFill>
            </a:endParaRPr>
          </a:p>
        </p:txBody>
      </p:sp>
      <p:pic>
        <p:nvPicPr>
          <p:cNvPr id="23" name="Picture 22">
            <a:extLst>
              <a:ext uri="{FF2B5EF4-FFF2-40B4-BE49-F238E27FC236}">
                <a16:creationId xmlns:a16="http://schemas.microsoft.com/office/drawing/2014/main" id="{BCFC2423-12B8-5DCF-DE98-F5D263C8CB4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6462" y="1843581"/>
            <a:ext cx="2440940" cy="1444625"/>
          </a:xfrm>
          <a:prstGeom prst="rect">
            <a:avLst/>
          </a:prstGeom>
          <a:noFill/>
          <a:ln>
            <a:noFill/>
          </a:ln>
        </p:spPr>
      </p:pic>
      <p:pic>
        <p:nvPicPr>
          <p:cNvPr id="24" name="Picture 23">
            <a:extLst>
              <a:ext uri="{FF2B5EF4-FFF2-40B4-BE49-F238E27FC236}">
                <a16:creationId xmlns:a16="http://schemas.microsoft.com/office/drawing/2014/main" id="{DD5484E7-A8B9-4ED2-4759-784AB894EAD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83" y="1754958"/>
            <a:ext cx="2440940" cy="1365885"/>
          </a:xfrm>
          <a:prstGeom prst="rect">
            <a:avLst/>
          </a:prstGeom>
          <a:noFill/>
          <a:ln>
            <a:noFill/>
          </a:ln>
        </p:spPr>
      </p:pic>
      <p:pic>
        <p:nvPicPr>
          <p:cNvPr id="25" name="Picture 24">
            <a:extLst>
              <a:ext uri="{FF2B5EF4-FFF2-40B4-BE49-F238E27FC236}">
                <a16:creationId xmlns:a16="http://schemas.microsoft.com/office/drawing/2014/main" id="{68C09AF1-FBE5-5987-D020-1A126C355A3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5027" y="3399426"/>
            <a:ext cx="2861945" cy="1143000"/>
          </a:xfrm>
          <a:prstGeom prst="rect">
            <a:avLst/>
          </a:prstGeom>
          <a:noFill/>
          <a:ln>
            <a:noFill/>
          </a:ln>
        </p:spPr>
      </p:pic>
      <p:pic>
        <p:nvPicPr>
          <p:cNvPr id="26" name="Picture 25">
            <a:extLst>
              <a:ext uri="{FF2B5EF4-FFF2-40B4-BE49-F238E27FC236}">
                <a16:creationId xmlns:a16="http://schemas.microsoft.com/office/drawing/2014/main" id="{E777A88E-0EEC-3CCC-A3DB-E5B3013CCD8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09659" y="2979325"/>
            <a:ext cx="2432050" cy="1581785"/>
          </a:xfrm>
          <a:prstGeom prst="rect">
            <a:avLst/>
          </a:prstGeom>
          <a:noFill/>
          <a:ln>
            <a:noFill/>
          </a:ln>
        </p:spPr>
      </p:pic>
      <p:pic>
        <p:nvPicPr>
          <p:cNvPr id="27" name="Picture 26">
            <a:extLst>
              <a:ext uri="{FF2B5EF4-FFF2-40B4-BE49-F238E27FC236}">
                <a16:creationId xmlns:a16="http://schemas.microsoft.com/office/drawing/2014/main" id="{9BCD0DDF-FF55-2632-F638-1FA2D480F1E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5270" y="1638433"/>
            <a:ext cx="2861945" cy="1499235"/>
          </a:xfrm>
          <a:prstGeom prst="rect">
            <a:avLst/>
          </a:prstGeom>
          <a:noFill/>
          <a:ln>
            <a:noFill/>
          </a:ln>
        </p:spPr>
      </p:pic>
      <p:pic>
        <p:nvPicPr>
          <p:cNvPr id="28" name="Picture 27">
            <a:extLst>
              <a:ext uri="{FF2B5EF4-FFF2-40B4-BE49-F238E27FC236}">
                <a16:creationId xmlns:a16="http://schemas.microsoft.com/office/drawing/2014/main" id="{8B363ABF-92F1-DC6C-3CEC-8F27E0EF009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0049" y="1783851"/>
            <a:ext cx="2129790" cy="1308100"/>
          </a:xfrm>
          <a:prstGeom prst="rect">
            <a:avLst/>
          </a:prstGeom>
          <a:noFill/>
          <a:ln>
            <a:noFill/>
          </a:ln>
        </p:spPr>
      </p:pic>
      <p:pic>
        <p:nvPicPr>
          <p:cNvPr id="29" name="Picture 28">
            <a:extLst>
              <a:ext uri="{FF2B5EF4-FFF2-40B4-BE49-F238E27FC236}">
                <a16:creationId xmlns:a16="http://schemas.microsoft.com/office/drawing/2014/main" id="{24BA403B-20BA-7D2B-608E-0A3AE4DE4E2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24786" y="4491943"/>
            <a:ext cx="2111244" cy="1581785"/>
          </a:xfrm>
          <a:prstGeom prst="rect">
            <a:avLst/>
          </a:prstGeom>
          <a:noFill/>
          <a:ln>
            <a:noFill/>
          </a:ln>
        </p:spPr>
      </p:pic>
      <p:pic>
        <p:nvPicPr>
          <p:cNvPr id="30" name="Picture 29">
            <a:extLst>
              <a:ext uri="{FF2B5EF4-FFF2-40B4-BE49-F238E27FC236}">
                <a16:creationId xmlns:a16="http://schemas.microsoft.com/office/drawing/2014/main" id="{93F6A369-A119-A69B-E948-40DD78429E9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7278" y="4706438"/>
            <a:ext cx="2432050" cy="648970"/>
          </a:xfrm>
          <a:prstGeom prst="rect">
            <a:avLst/>
          </a:prstGeom>
          <a:noFill/>
          <a:ln>
            <a:noFill/>
          </a:ln>
        </p:spPr>
      </p:pic>
      <p:pic>
        <p:nvPicPr>
          <p:cNvPr id="33" name="Picture 32">
            <a:extLst>
              <a:ext uri="{FF2B5EF4-FFF2-40B4-BE49-F238E27FC236}">
                <a16:creationId xmlns:a16="http://schemas.microsoft.com/office/drawing/2014/main" id="{B24DC11E-DD6D-2A37-03E3-92CDF82A2031}"/>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71762" y="6016104"/>
            <a:ext cx="2067815" cy="542237"/>
          </a:xfrm>
          <a:prstGeom prst="rect">
            <a:avLst/>
          </a:prstGeom>
          <a:noFill/>
          <a:ln>
            <a:noFill/>
          </a:ln>
        </p:spPr>
      </p:pic>
      <p:pic>
        <p:nvPicPr>
          <p:cNvPr id="34" name="Picture 33">
            <a:extLst>
              <a:ext uri="{FF2B5EF4-FFF2-40B4-BE49-F238E27FC236}">
                <a16:creationId xmlns:a16="http://schemas.microsoft.com/office/drawing/2014/main" id="{44F55C2F-0749-1C3A-CEA2-51B77CC70691}"/>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91660" y="4657178"/>
            <a:ext cx="1355090" cy="1630045"/>
          </a:xfrm>
          <a:prstGeom prst="rect">
            <a:avLst/>
          </a:prstGeom>
          <a:noFill/>
          <a:ln>
            <a:noFill/>
          </a:ln>
        </p:spPr>
      </p:pic>
      <p:pic>
        <p:nvPicPr>
          <p:cNvPr id="35" name="Picture 34">
            <a:extLst>
              <a:ext uri="{FF2B5EF4-FFF2-40B4-BE49-F238E27FC236}">
                <a16:creationId xmlns:a16="http://schemas.microsoft.com/office/drawing/2014/main" id="{23657F0C-E4A9-8647-2B43-9685D1C646BE}"/>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10049" y="3351801"/>
            <a:ext cx="1238250" cy="1238250"/>
          </a:xfrm>
          <a:prstGeom prst="rect">
            <a:avLst/>
          </a:prstGeom>
          <a:noFill/>
          <a:ln>
            <a:noFill/>
          </a:ln>
        </p:spPr>
      </p:pic>
      <p:pic>
        <p:nvPicPr>
          <p:cNvPr id="36" name="Picture 35">
            <a:extLst>
              <a:ext uri="{FF2B5EF4-FFF2-40B4-BE49-F238E27FC236}">
                <a16:creationId xmlns:a16="http://schemas.microsoft.com/office/drawing/2014/main" id="{2703E883-2F10-B228-17FD-A02AFF2363E6}"/>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455568" y="3352432"/>
            <a:ext cx="1325880" cy="977900"/>
          </a:xfrm>
          <a:prstGeom prst="rect">
            <a:avLst/>
          </a:prstGeom>
          <a:noFill/>
          <a:ln>
            <a:noFill/>
          </a:ln>
        </p:spPr>
      </p:pic>
      <p:pic>
        <p:nvPicPr>
          <p:cNvPr id="37" name="Picture 36">
            <a:extLst>
              <a:ext uri="{FF2B5EF4-FFF2-40B4-BE49-F238E27FC236}">
                <a16:creationId xmlns:a16="http://schemas.microsoft.com/office/drawing/2014/main" id="{D3CBF22F-77CA-ED38-76B7-77D99AF39CB7}"/>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578101" y="1783851"/>
            <a:ext cx="1188720" cy="1188720"/>
          </a:xfrm>
          <a:prstGeom prst="rect">
            <a:avLst/>
          </a:prstGeom>
          <a:noFill/>
          <a:ln>
            <a:noFill/>
          </a:ln>
        </p:spPr>
      </p:pic>
      <p:pic>
        <p:nvPicPr>
          <p:cNvPr id="3" name="Picture 2"/>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4836030" y="4681450"/>
            <a:ext cx="2690942" cy="1323933"/>
          </a:xfrm>
          <a:prstGeom prst="rect">
            <a:avLst/>
          </a:prstGeom>
        </p:spPr>
      </p:pic>
      <p:pic>
        <p:nvPicPr>
          <p:cNvPr id="4" name="Picture 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9423" y="5421056"/>
            <a:ext cx="2287760" cy="786328"/>
          </a:xfrm>
          <a:prstGeom prst="rect">
            <a:avLst/>
          </a:prstGeom>
        </p:spPr>
      </p:pic>
      <p:pic>
        <p:nvPicPr>
          <p:cNvPr id="5" name="Picture 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83283" y="3498498"/>
            <a:ext cx="2946759" cy="935251"/>
          </a:xfrm>
          <a:prstGeom prst="rect">
            <a:avLst/>
          </a:prstGeom>
        </p:spPr>
      </p:pic>
      <p:pic>
        <p:nvPicPr>
          <p:cNvPr id="8" name="Picture 7"/>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7649448" y="4735300"/>
            <a:ext cx="2352472" cy="1095069"/>
          </a:xfrm>
          <a:prstGeom prst="rect">
            <a:avLst/>
          </a:prstGeom>
        </p:spPr>
      </p:pic>
    </p:spTree>
    <p:extLst>
      <p:ext uri="{BB962C8B-B14F-4D97-AF65-F5344CB8AC3E}">
        <p14:creationId xmlns:p14="http://schemas.microsoft.com/office/powerpoint/2010/main" val="15755161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0FF0-F849-ACFE-88ED-3110F5BC5E59}"/>
              </a:ext>
            </a:extLst>
          </p:cNvPr>
          <p:cNvSpPr>
            <a:spLocks noGrp="1"/>
          </p:cNvSpPr>
          <p:nvPr>
            <p:ph type="title"/>
          </p:nvPr>
        </p:nvSpPr>
        <p:spPr>
          <a:xfrm>
            <a:off x="476545" y="147091"/>
            <a:ext cx="7273370" cy="926646"/>
          </a:xfrm>
        </p:spPr>
        <p:txBody>
          <a:bodyPr>
            <a:normAutofit/>
          </a:bodyPr>
          <a:lstStyle/>
          <a:p>
            <a:r>
              <a:rPr lang="en-US" b="1" dirty="0">
                <a:solidFill>
                  <a:srgbClr val="800080"/>
                </a:solidFill>
                <a:latin typeface="Franklin Gothic Heavy" panose="020B0903020102020204" pitchFamily="34" charset="0"/>
                <a:cs typeface="Teko SemiBold" pitchFamily="2" charset="0"/>
              </a:rPr>
              <a:t>Contribution in SDG Goals</a:t>
            </a:r>
            <a:endParaRPr lang="en-IN" b="1" dirty="0">
              <a:solidFill>
                <a:srgbClr val="800080"/>
              </a:solidFill>
              <a:latin typeface="Franklin Gothic Heavy" panose="020B0903020102020204" pitchFamily="34" charset="0"/>
              <a:cs typeface="Teko SemiBold" pitchFamily="2" charset="0"/>
            </a:endParaRPr>
          </a:p>
        </p:txBody>
      </p:sp>
      <p:pic>
        <p:nvPicPr>
          <p:cNvPr id="5" name="Image 190">
            <a:extLst>
              <a:ext uri="{FF2B5EF4-FFF2-40B4-BE49-F238E27FC236}">
                <a16:creationId xmlns:a16="http://schemas.microsoft.com/office/drawing/2014/main" id="{3EFC20D1-9C00-CD57-D2AA-451691352009}"/>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1515" y="1115698"/>
            <a:ext cx="1610647" cy="1251829"/>
          </a:xfrm>
          <a:prstGeom prst="rect">
            <a:avLst/>
          </a:prstGeom>
        </p:spPr>
      </p:pic>
      <p:pic>
        <p:nvPicPr>
          <p:cNvPr id="6" name="Image 191">
            <a:extLst>
              <a:ext uri="{FF2B5EF4-FFF2-40B4-BE49-F238E27FC236}">
                <a16:creationId xmlns:a16="http://schemas.microsoft.com/office/drawing/2014/main" id="{9B8E0706-E17D-89C9-3264-79CA29E05BC8}"/>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498203" y="1115698"/>
            <a:ext cx="1611590" cy="1252561"/>
          </a:xfrm>
          <a:prstGeom prst="rect">
            <a:avLst/>
          </a:prstGeom>
        </p:spPr>
      </p:pic>
      <p:pic>
        <p:nvPicPr>
          <p:cNvPr id="7" name="Image 192">
            <a:extLst>
              <a:ext uri="{FF2B5EF4-FFF2-40B4-BE49-F238E27FC236}">
                <a16:creationId xmlns:a16="http://schemas.microsoft.com/office/drawing/2014/main" id="{565286E4-7A22-9007-1D55-829E502ECEBC}"/>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484723" y="1123342"/>
            <a:ext cx="1607820" cy="1249631"/>
          </a:xfrm>
          <a:prstGeom prst="rect">
            <a:avLst/>
          </a:prstGeom>
        </p:spPr>
      </p:pic>
      <p:pic>
        <p:nvPicPr>
          <p:cNvPr id="8" name="Image 193">
            <a:extLst>
              <a:ext uri="{FF2B5EF4-FFF2-40B4-BE49-F238E27FC236}">
                <a16:creationId xmlns:a16="http://schemas.microsoft.com/office/drawing/2014/main" id="{0DEB5D5E-1C92-02E3-FAC2-E9B48BBCEB17}"/>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529996" y="2547407"/>
            <a:ext cx="1593684" cy="1239377"/>
          </a:xfrm>
          <a:prstGeom prst="rect">
            <a:avLst/>
          </a:prstGeom>
        </p:spPr>
      </p:pic>
      <p:pic>
        <p:nvPicPr>
          <p:cNvPr id="9" name="Image 194">
            <a:extLst>
              <a:ext uri="{FF2B5EF4-FFF2-40B4-BE49-F238E27FC236}">
                <a16:creationId xmlns:a16="http://schemas.microsoft.com/office/drawing/2014/main" id="{CCC320A6-3AC7-F06E-3568-DF390DEE98BF}"/>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498203" y="2568650"/>
            <a:ext cx="1567295" cy="1218134"/>
          </a:xfrm>
          <a:prstGeom prst="rect">
            <a:avLst/>
          </a:prstGeom>
        </p:spPr>
      </p:pic>
      <p:pic>
        <p:nvPicPr>
          <p:cNvPr id="10" name="Image 195">
            <a:extLst>
              <a:ext uri="{FF2B5EF4-FFF2-40B4-BE49-F238E27FC236}">
                <a16:creationId xmlns:a16="http://schemas.microsoft.com/office/drawing/2014/main" id="{1D1CA3A7-6700-BB37-B993-3C695C72F421}"/>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4484671" y="2567185"/>
            <a:ext cx="1569180" cy="1219599"/>
          </a:xfrm>
          <a:prstGeom prst="rect">
            <a:avLst/>
          </a:prstGeom>
        </p:spPr>
      </p:pic>
      <p:pic>
        <p:nvPicPr>
          <p:cNvPr id="11" name="Image 196">
            <a:extLst>
              <a:ext uri="{FF2B5EF4-FFF2-40B4-BE49-F238E27FC236}">
                <a16:creationId xmlns:a16="http://schemas.microsoft.com/office/drawing/2014/main" id="{35CB5CAC-7400-3241-9CEF-CD0476F1E2C7}"/>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543190" y="3966664"/>
            <a:ext cx="1567295" cy="1218134"/>
          </a:xfrm>
          <a:prstGeom prst="rect">
            <a:avLst/>
          </a:prstGeom>
        </p:spPr>
      </p:pic>
      <p:pic>
        <p:nvPicPr>
          <p:cNvPr id="12" name="Image 197">
            <a:extLst>
              <a:ext uri="{FF2B5EF4-FFF2-40B4-BE49-F238E27FC236}">
                <a16:creationId xmlns:a16="http://schemas.microsoft.com/office/drawing/2014/main" id="{A2932420-E933-00A3-AADE-9A484FE8F66B}"/>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2498202" y="3966664"/>
            <a:ext cx="1567295" cy="1218134"/>
          </a:xfrm>
          <a:prstGeom prst="rect">
            <a:avLst/>
          </a:prstGeom>
        </p:spPr>
      </p:pic>
      <p:pic>
        <p:nvPicPr>
          <p:cNvPr id="13" name="Image 198">
            <a:extLst>
              <a:ext uri="{FF2B5EF4-FFF2-40B4-BE49-F238E27FC236}">
                <a16:creationId xmlns:a16="http://schemas.microsoft.com/office/drawing/2014/main" id="{BC7B603A-0FA1-8A32-762C-4FF350498BD9}"/>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4484671" y="3972697"/>
            <a:ext cx="1526769" cy="1186637"/>
          </a:xfrm>
          <a:prstGeom prst="rect">
            <a:avLst/>
          </a:prstGeom>
        </p:spPr>
      </p:pic>
      <p:pic>
        <p:nvPicPr>
          <p:cNvPr id="14" name="Image 199">
            <a:extLst>
              <a:ext uri="{FF2B5EF4-FFF2-40B4-BE49-F238E27FC236}">
                <a16:creationId xmlns:a16="http://schemas.microsoft.com/office/drawing/2014/main" id="{7C822E1F-3BD3-C3C4-4FA9-F0A7A62F4FDC}"/>
              </a:ext>
            </a:extLst>
          </p:cNvPr>
          <p:cNvPicPr>
            <a:picLocks/>
          </p:cNvPicPr>
          <p:nvPr/>
        </p:nvPicPr>
        <p:blipFill>
          <a:blip r:embed="rId11" cstate="print">
            <a:extLst>
              <a:ext uri="{28A0092B-C50C-407E-A947-70E740481C1C}">
                <a14:useLocalDpi xmlns:a14="http://schemas.microsoft.com/office/drawing/2010/main" val="0"/>
              </a:ext>
            </a:extLst>
          </a:blip>
          <a:stretch>
            <a:fillRect/>
          </a:stretch>
        </p:blipFill>
        <p:spPr>
          <a:xfrm>
            <a:off x="549315" y="5364678"/>
            <a:ext cx="1555043" cy="1208612"/>
          </a:xfrm>
          <a:prstGeom prst="rect">
            <a:avLst/>
          </a:prstGeom>
        </p:spPr>
      </p:pic>
      <p:pic>
        <p:nvPicPr>
          <p:cNvPr id="15" name="Image 200">
            <a:extLst>
              <a:ext uri="{FF2B5EF4-FFF2-40B4-BE49-F238E27FC236}">
                <a16:creationId xmlns:a16="http://schemas.microsoft.com/office/drawing/2014/main" id="{D23B9289-924C-2038-5FB0-86A78D14B344}"/>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2498201" y="5355156"/>
            <a:ext cx="1567295" cy="1218134"/>
          </a:xfrm>
          <a:prstGeom prst="rect">
            <a:avLst/>
          </a:prstGeom>
        </p:spPr>
      </p:pic>
      <p:pic>
        <p:nvPicPr>
          <p:cNvPr id="16" name="Image 201">
            <a:extLst>
              <a:ext uri="{FF2B5EF4-FFF2-40B4-BE49-F238E27FC236}">
                <a16:creationId xmlns:a16="http://schemas.microsoft.com/office/drawing/2014/main" id="{88A372C7-557C-5586-B287-7238FE59C9DA}"/>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84671" y="5364678"/>
            <a:ext cx="1554101" cy="1208612"/>
          </a:xfrm>
          <a:prstGeom prst="rect">
            <a:avLst/>
          </a:prstGeom>
        </p:spPr>
      </p:pic>
      <p:sp>
        <p:nvSpPr>
          <p:cNvPr id="18" name="TextBox 17">
            <a:extLst>
              <a:ext uri="{FF2B5EF4-FFF2-40B4-BE49-F238E27FC236}">
                <a16:creationId xmlns:a16="http://schemas.microsoft.com/office/drawing/2014/main" id="{E77AE580-C2C1-FADB-92A1-608F6CB79E3F}"/>
              </a:ext>
            </a:extLst>
          </p:cNvPr>
          <p:cNvSpPr txBox="1"/>
          <p:nvPr/>
        </p:nvSpPr>
        <p:spPr>
          <a:xfrm>
            <a:off x="6467473" y="940979"/>
            <a:ext cx="5471410" cy="5632311"/>
          </a:xfrm>
          <a:prstGeom prst="rect">
            <a:avLst/>
          </a:prstGeom>
          <a:noFill/>
        </p:spPr>
        <p:txBody>
          <a:bodyPr wrap="square" rtlCol="0">
            <a:spAutoFit/>
          </a:bodyPr>
          <a:lstStyle/>
          <a:p>
            <a:pPr algn="just"/>
            <a:r>
              <a:rPr lang="en-US" sz="2000" dirty="0"/>
              <a:t>Human Relief Organization (HRO) Nepal is committed to fostering sustainable development and uplifting vulnerable communities through its impactful initiatives that align with the United Nations Sustainable Development Goals (SDGs). Our work across various sectors directly contributes to the realization of multiple SDGs:</a:t>
            </a:r>
            <a:endParaRPr lang="en-IN" sz="2000" dirty="0"/>
          </a:p>
          <a:p>
            <a:pPr algn="just"/>
            <a:r>
              <a:rPr lang="en-US" sz="2000" dirty="0"/>
              <a:t> </a:t>
            </a:r>
            <a:endParaRPr lang="en-IN" sz="2000" dirty="0"/>
          </a:p>
          <a:p>
            <a:pPr algn="just"/>
            <a:r>
              <a:rPr lang="en-US" sz="2000" b="1" dirty="0"/>
              <a:t>Human Relief Organization Nepal</a:t>
            </a:r>
            <a:r>
              <a:rPr lang="en-US" sz="2000" dirty="0"/>
              <a:t> sincerely acknowledges the unwavering support of our dedicated volunteers and community leaders. Your selfless contributions of time, effort, and influence play a vital role in advancing our mission and driving positive change.</a:t>
            </a:r>
            <a:endParaRPr lang="en-IN" sz="2000" dirty="0"/>
          </a:p>
          <a:p>
            <a:pPr algn="just"/>
            <a:r>
              <a:rPr lang="en-US" sz="2000" dirty="0"/>
              <a:t>We are deeply grateful for your continued commitment and for standing with us in our shared journey to build a stronger, more compassionate community.</a:t>
            </a:r>
            <a:endParaRPr lang="en-IN" sz="2000" dirty="0"/>
          </a:p>
        </p:txBody>
      </p:sp>
      <p:sp>
        <p:nvSpPr>
          <p:cNvPr id="3" name="Rectangle 2">
            <a:extLst>
              <a:ext uri="{FF2B5EF4-FFF2-40B4-BE49-F238E27FC236}">
                <a16:creationId xmlns:a16="http://schemas.microsoft.com/office/drawing/2014/main" id="{1B23C568-352B-53E4-750D-D7C53EB07E8A}"/>
              </a:ext>
            </a:extLst>
          </p:cNvPr>
          <p:cNvSpPr/>
          <p:nvPr/>
        </p:nvSpPr>
        <p:spPr>
          <a:xfrm>
            <a:off x="628650" y="4032250"/>
            <a:ext cx="304800" cy="381000"/>
          </a:xfrm>
          <a:prstGeom prst="rect">
            <a:avLst/>
          </a:prstGeom>
          <a:solidFill>
            <a:srgbClr val="8F18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7</a:t>
            </a:r>
          </a:p>
        </p:txBody>
      </p:sp>
      <p:sp>
        <p:nvSpPr>
          <p:cNvPr id="4" name="Rectangle 3">
            <a:extLst>
              <a:ext uri="{FF2B5EF4-FFF2-40B4-BE49-F238E27FC236}">
                <a16:creationId xmlns:a16="http://schemas.microsoft.com/office/drawing/2014/main" id="{4E5D8F0F-D641-5A1E-7496-2AA6A8160A93}"/>
              </a:ext>
            </a:extLst>
          </p:cNvPr>
          <p:cNvSpPr/>
          <p:nvPr/>
        </p:nvSpPr>
        <p:spPr>
          <a:xfrm>
            <a:off x="2539186" y="4032250"/>
            <a:ext cx="304800" cy="381000"/>
          </a:xfrm>
          <a:prstGeom prst="rect">
            <a:avLst/>
          </a:prstGeom>
          <a:solidFill>
            <a:srgbClr val="F36D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8</a:t>
            </a:r>
          </a:p>
        </p:txBody>
      </p:sp>
      <p:sp>
        <p:nvSpPr>
          <p:cNvPr id="17" name="Rectangle 16">
            <a:extLst>
              <a:ext uri="{FF2B5EF4-FFF2-40B4-BE49-F238E27FC236}">
                <a16:creationId xmlns:a16="http://schemas.microsoft.com/office/drawing/2014/main" id="{48BCDA80-085A-DDF3-3467-3F9F6EF6EFAB}"/>
              </a:ext>
            </a:extLst>
          </p:cNvPr>
          <p:cNvSpPr/>
          <p:nvPr/>
        </p:nvSpPr>
        <p:spPr>
          <a:xfrm>
            <a:off x="4571186" y="4032250"/>
            <a:ext cx="343714" cy="381000"/>
          </a:xfrm>
          <a:prstGeom prst="rect">
            <a:avLst/>
          </a:prstGeom>
          <a:solidFill>
            <a:srgbClr val="F36D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9</a:t>
            </a:r>
          </a:p>
        </p:txBody>
      </p:sp>
      <p:sp>
        <p:nvSpPr>
          <p:cNvPr id="19" name="Rectangle 18">
            <a:extLst>
              <a:ext uri="{FF2B5EF4-FFF2-40B4-BE49-F238E27FC236}">
                <a16:creationId xmlns:a16="http://schemas.microsoft.com/office/drawing/2014/main" id="{4AE940A6-727B-1D9E-29F6-CCC6809E18C7}"/>
              </a:ext>
            </a:extLst>
          </p:cNvPr>
          <p:cNvSpPr/>
          <p:nvPr/>
        </p:nvSpPr>
        <p:spPr>
          <a:xfrm>
            <a:off x="566738" y="5426591"/>
            <a:ext cx="411955" cy="381000"/>
          </a:xfrm>
          <a:prstGeom prst="rect">
            <a:avLst/>
          </a:prstGeom>
          <a:solidFill>
            <a:srgbClr val="FA9D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10</a:t>
            </a:r>
          </a:p>
        </p:txBody>
      </p:sp>
      <p:sp>
        <p:nvSpPr>
          <p:cNvPr id="20" name="Rectangle 19">
            <a:extLst>
              <a:ext uri="{FF2B5EF4-FFF2-40B4-BE49-F238E27FC236}">
                <a16:creationId xmlns:a16="http://schemas.microsoft.com/office/drawing/2014/main" id="{074B2AD8-0371-F4FF-EB00-F76E3C59DE64}"/>
              </a:ext>
            </a:extLst>
          </p:cNvPr>
          <p:cNvSpPr/>
          <p:nvPr/>
        </p:nvSpPr>
        <p:spPr>
          <a:xfrm>
            <a:off x="2560391" y="5426591"/>
            <a:ext cx="411955" cy="381000"/>
          </a:xfrm>
          <a:prstGeom prst="rect">
            <a:avLst/>
          </a:prstGeom>
          <a:solidFill>
            <a:srgbClr val="4777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11</a:t>
            </a:r>
          </a:p>
        </p:txBody>
      </p:sp>
      <p:sp>
        <p:nvSpPr>
          <p:cNvPr id="21" name="Rectangle 20">
            <a:extLst>
              <a:ext uri="{FF2B5EF4-FFF2-40B4-BE49-F238E27FC236}">
                <a16:creationId xmlns:a16="http://schemas.microsoft.com/office/drawing/2014/main" id="{56A5222B-AD77-6534-7007-1B2884BD4219}"/>
              </a:ext>
            </a:extLst>
          </p:cNvPr>
          <p:cNvSpPr/>
          <p:nvPr/>
        </p:nvSpPr>
        <p:spPr>
          <a:xfrm>
            <a:off x="4542432" y="5426591"/>
            <a:ext cx="411955" cy="381000"/>
          </a:xfrm>
          <a:prstGeom prst="rect">
            <a:avLst/>
          </a:prstGeom>
          <a:solidFill>
            <a:srgbClr val="1B36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12</a:t>
            </a:r>
          </a:p>
        </p:txBody>
      </p:sp>
    </p:spTree>
    <p:extLst>
      <p:ext uri="{BB962C8B-B14F-4D97-AF65-F5344CB8AC3E}">
        <p14:creationId xmlns:p14="http://schemas.microsoft.com/office/powerpoint/2010/main" val="2913518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A34845BB-101C-3ECA-29D7-E5AF8C5C6F59}"/>
              </a:ext>
            </a:extLst>
          </p:cNvPr>
          <p:cNvSpPr/>
          <p:nvPr/>
        </p:nvSpPr>
        <p:spPr>
          <a:xfrm>
            <a:off x="508416" y="1454046"/>
            <a:ext cx="11423754" cy="5038829"/>
          </a:xfrm>
          <a:prstGeom prst="roundRect">
            <a:avLst>
              <a:gd name="adj" fmla="val 7445"/>
            </a:avLst>
          </a:prstGeom>
          <a:solidFill>
            <a:srgbClr val="8000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478CA893-CB63-97D8-07F6-7AC8ABFBD312}"/>
              </a:ext>
            </a:extLst>
          </p:cNvPr>
          <p:cNvSpPr>
            <a:spLocks noGrp="1"/>
          </p:cNvSpPr>
          <p:nvPr>
            <p:ph type="title"/>
          </p:nvPr>
        </p:nvSpPr>
        <p:spPr>
          <a:xfrm>
            <a:off x="1422815" y="259591"/>
            <a:ext cx="3673841" cy="1088921"/>
          </a:xfrm>
        </p:spPr>
        <p:txBody>
          <a:bodyPr>
            <a:normAutofit/>
          </a:bodyPr>
          <a:lstStyle/>
          <a:p>
            <a:r>
              <a:rPr lang="en-US" sz="4800" b="1" dirty="0">
                <a:solidFill>
                  <a:srgbClr val="800080"/>
                </a:solidFill>
                <a:latin typeface="Franklin Gothic Heavy" panose="020B0903020102020204" pitchFamily="34" charset="0"/>
                <a:cs typeface="Teko SemiBold" pitchFamily="2" charset="0"/>
              </a:rPr>
              <a:t>Contact Us</a:t>
            </a:r>
            <a:endParaRPr lang="en-IN" sz="4800" dirty="0">
              <a:solidFill>
                <a:srgbClr val="800080"/>
              </a:solidFill>
              <a:latin typeface="Franklin Gothic Heavy" panose="020B0903020102020204" pitchFamily="34" charset="0"/>
              <a:cs typeface="Teko SemiBold" pitchFamily="2" charset="0"/>
            </a:endParaRPr>
          </a:p>
        </p:txBody>
      </p:sp>
      <p:pic>
        <p:nvPicPr>
          <p:cNvPr id="5" name="Graphic 4" descr="Employee badge">
            <a:extLst>
              <a:ext uri="{FF2B5EF4-FFF2-40B4-BE49-F238E27FC236}">
                <a16:creationId xmlns:a16="http://schemas.microsoft.com/office/drawing/2014/main" id="{E09D2FAD-1D58-BAF1-BEE6-A2D3579CBB94}"/>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08416" y="305165"/>
            <a:ext cx="914400" cy="914400"/>
          </a:xfrm>
          <a:prstGeom prst="rect">
            <a:avLst/>
          </a:prstGeom>
        </p:spPr>
      </p:pic>
      <p:sp>
        <p:nvSpPr>
          <p:cNvPr id="7" name="TextBox 6">
            <a:extLst>
              <a:ext uri="{FF2B5EF4-FFF2-40B4-BE49-F238E27FC236}">
                <a16:creationId xmlns:a16="http://schemas.microsoft.com/office/drawing/2014/main" id="{6A90090F-1AA5-D23F-BAE9-F31ADC10DCF6}"/>
              </a:ext>
            </a:extLst>
          </p:cNvPr>
          <p:cNvSpPr txBox="1"/>
          <p:nvPr/>
        </p:nvSpPr>
        <p:spPr>
          <a:xfrm>
            <a:off x="508416" y="1820989"/>
            <a:ext cx="11423754" cy="1641219"/>
          </a:xfrm>
          <a:prstGeom prst="rect">
            <a:avLst/>
          </a:prstGeom>
          <a:noFill/>
        </p:spPr>
        <p:txBody>
          <a:bodyPr wrap="square">
            <a:spAutoFit/>
          </a:bodyPr>
          <a:lstStyle/>
          <a:p>
            <a:pPr marL="342900" indent="400050">
              <a:lnSpc>
                <a:spcPct val="115000"/>
              </a:lnSpc>
              <a:spcAft>
                <a:spcPts val="400"/>
              </a:spcAft>
              <a:buNone/>
            </a:pPr>
            <a:r>
              <a:rPr lang="en-US"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To learn more about our organization, programs, and how you can get involved, please contact us at:</a:t>
            </a:r>
            <a:endParaRPr lang="en-IN"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a:lnSpc>
                <a:spcPct val="115000"/>
              </a:lnSpc>
              <a:spcAft>
                <a:spcPts val="400"/>
              </a:spcAft>
              <a:buNone/>
            </a:pPr>
            <a:r>
              <a:rPr lang="en-US"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Human Relief Organization Nepal</a:t>
            </a:r>
            <a:endParaRPr lang="en-IN"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a:lnSpc>
                <a:spcPct val="115000"/>
              </a:lnSpc>
              <a:spcAft>
                <a:spcPts val="400"/>
              </a:spcAft>
              <a:buNone/>
            </a:pPr>
            <a:r>
              <a:rPr lang="en-US"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Krishna Nagar Municipality, District: Kapilvastu,</a:t>
            </a:r>
            <a:endParaRPr lang="en-IN"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342900">
              <a:lnSpc>
                <a:spcPct val="115000"/>
              </a:lnSpc>
              <a:spcAft>
                <a:spcPts val="400"/>
              </a:spcAft>
              <a:buNone/>
            </a:pPr>
            <a:r>
              <a:rPr lang="en-US"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Province: Lumbini, Nepal</a:t>
            </a:r>
            <a:endParaRPr lang="en-IN"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4" name="TextBox 3">
            <a:extLst>
              <a:ext uri="{FF2B5EF4-FFF2-40B4-BE49-F238E27FC236}">
                <a16:creationId xmlns:a16="http://schemas.microsoft.com/office/drawing/2014/main" id="{E8B857F7-17B9-93BD-0C51-1581FEE77825}"/>
              </a:ext>
            </a:extLst>
          </p:cNvPr>
          <p:cNvSpPr txBox="1"/>
          <p:nvPr/>
        </p:nvSpPr>
        <p:spPr>
          <a:xfrm>
            <a:off x="2061015" y="3480685"/>
            <a:ext cx="4819469" cy="425501"/>
          </a:xfrm>
          <a:prstGeom prst="rect">
            <a:avLst/>
          </a:prstGeom>
          <a:noFill/>
        </p:spPr>
        <p:txBody>
          <a:bodyPr wrap="square">
            <a:spAutoFit/>
          </a:bodyPr>
          <a:lstStyle/>
          <a:p>
            <a:pPr marL="342900">
              <a:lnSpc>
                <a:spcPct val="115000"/>
              </a:lnSpc>
              <a:spcAft>
                <a:spcPts val="400"/>
              </a:spcAft>
              <a:buNone/>
            </a:pPr>
            <a:r>
              <a:rPr lang="en-US"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endParaRPr lang="en-IN" sz="20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717D5286-32EA-1270-AD09-FFAEEEBF8F06}"/>
              </a:ext>
            </a:extLst>
          </p:cNvPr>
          <p:cNvSpPr txBox="1"/>
          <p:nvPr/>
        </p:nvSpPr>
        <p:spPr>
          <a:xfrm>
            <a:off x="965616" y="5334187"/>
            <a:ext cx="8361264" cy="446276"/>
          </a:xfrm>
          <a:prstGeom prst="rect">
            <a:avLst/>
          </a:prstGeom>
          <a:noFill/>
        </p:spPr>
        <p:txBody>
          <a:bodyPr wrap="square">
            <a:spAutoFit/>
          </a:bodyPr>
          <a:lstStyle/>
          <a:p>
            <a:pPr marL="342900">
              <a:lnSpc>
                <a:spcPct val="115000"/>
              </a:lnSpc>
              <a:spcAft>
                <a:spcPts val="400"/>
              </a:spcAft>
            </a:pPr>
            <a:r>
              <a:rPr lang="en-US"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Together, let's make a difference in the lives of those who need it most!</a:t>
            </a:r>
            <a:endParaRPr lang="en-IN" sz="20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65588611-11A8-9F8C-7A67-FBB4F5F3ED6D}"/>
              </a:ext>
            </a:extLst>
          </p:cNvPr>
          <p:cNvGrpSpPr/>
          <p:nvPr/>
        </p:nvGrpSpPr>
        <p:grpSpPr>
          <a:xfrm>
            <a:off x="1089441" y="3869031"/>
            <a:ext cx="6484049" cy="400844"/>
            <a:chOff x="1089441" y="3869031"/>
            <a:chExt cx="6484049" cy="400844"/>
          </a:xfrm>
        </p:grpSpPr>
        <p:pic>
          <p:nvPicPr>
            <p:cNvPr id="12" name="Graphic 11" descr="Chat">
              <a:extLst>
                <a:ext uri="{FF2B5EF4-FFF2-40B4-BE49-F238E27FC236}">
                  <a16:creationId xmlns:a16="http://schemas.microsoft.com/office/drawing/2014/main" id="{895AA64C-786F-D847-38A4-BF936885BD4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089441" y="3869031"/>
              <a:ext cx="390549" cy="390549"/>
            </a:xfrm>
            <a:prstGeom prst="rect">
              <a:avLst/>
            </a:prstGeom>
          </p:spPr>
        </p:pic>
        <p:sp>
          <p:nvSpPr>
            <p:cNvPr id="19" name="TextBox 18">
              <a:extLst>
                <a:ext uri="{FF2B5EF4-FFF2-40B4-BE49-F238E27FC236}">
                  <a16:creationId xmlns:a16="http://schemas.microsoft.com/office/drawing/2014/main" id="{820ECA8D-A6D4-7F19-3A87-A48419C3533B}"/>
                </a:ext>
              </a:extLst>
            </p:cNvPr>
            <p:cNvSpPr txBox="1"/>
            <p:nvPr/>
          </p:nvSpPr>
          <p:spPr>
            <a:xfrm>
              <a:off x="1479990" y="3869765"/>
              <a:ext cx="6093500" cy="400110"/>
            </a:xfrm>
            <a:prstGeom prst="rect">
              <a:avLst/>
            </a:prstGeom>
            <a:noFill/>
          </p:spPr>
          <p:txBody>
            <a:bodyPr wrap="square">
              <a:spAutoFit/>
            </a:bodyPr>
            <a:lstStyle/>
            <a:p>
              <a:r>
                <a:rPr lang="en-US"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WhatsApp: +977-947040404 </a:t>
              </a:r>
              <a:endParaRPr lang="en-IN" sz="2000" dirty="0"/>
            </a:p>
          </p:txBody>
        </p:sp>
      </p:grpSp>
      <p:grpSp>
        <p:nvGrpSpPr>
          <p:cNvPr id="22" name="Group 21">
            <a:extLst>
              <a:ext uri="{FF2B5EF4-FFF2-40B4-BE49-F238E27FC236}">
                <a16:creationId xmlns:a16="http://schemas.microsoft.com/office/drawing/2014/main" id="{08061D0E-45B0-6541-775C-831FFC616998}"/>
              </a:ext>
            </a:extLst>
          </p:cNvPr>
          <p:cNvGrpSpPr/>
          <p:nvPr/>
        </p:nvGrpSpPr>
        <p:grpSpPr>
          <a:xfrm>
            <a:off x="1089441" y="3448931"/>
            <a:ext cx="6484049" cy="400110"/>
            <a:chOff x="1089441" y="3448931"/>
            <a:chExt cx="6484049" cy="400110"/>
          </a:xfrm>
        </p:grpSpPr>
        <p:pic>
          <p:nvPicPr>
            <p:cNvPr id="10" name="Graphic 9" descr="Receiver">
              <a:extLst>
                <a:ext uri="{FF2B5EF4-FFF2-40B4-BE49-F238E27FC236}">
                  <a16:creationId xmlns:a16="http://schemas.microsoft.com/office/drawing/2014/main" id="{89327847-185E-2D4C-B24A-376F81E034C9}"/>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89441" y="3495675"/>
              <a:ext cx="333375" cy="333375"/>
            </a:xfrm>
            <a:prstGeom prst="rect">
              <a:avLst/>
            </a:prstGeom>
          </p:spPr>
        </p:pic>
        <p:sp>
          <p:nvSpPr>
            <p:cNvPr id="21" name="TextBox 20">
              <a:extLst>
                <a:ext uri="{FF2B5EF4-FFF2-40B4-BE49-F238E27FC236}">
                  <a16:creationId xmlns:a16="http://schemas.microsoft.com/office/drawing/2014/main" id="{5140490A-3496-D328-FA22-48AC2AE10FD3}"/>
                </a:ext>
              </a:extLst>
            </p:cNvPr>
            <p:cNvSpPr txBox="1"/>
            <p:nvPr/>
          </p:nvSpPr>
          <p:spPr>
            <a:xfrm>
              <a:off x="1479990" y="3448931"/>
              <a:ext cx="6093500" cy="400110"/>
            </a:xfrm>
            <a:prstGeom prst="rect">
              <a:avLst/>
            </a:prstGeom>
            <a:noFill/>
          </p:spPr>
          <p:txBody>
            <a:bodyPr wrap="square">
              <a:spAutoFit/>
            </a:bodyPr>
            <a:lstStyle/>
            <a:p>
              <a:r>
                <a:rPr lang="en-US"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Telephone: +977-76-520102</a:t>
              </a:r>
              <a:endParaRPr lang="en-IN" sz="2000" dirty="0"/>
            </a:p>
          </p:txBody>
        </p:sp>
      </p:grpSp>
      <p:grpSp>
        <p:nvGrpSpPr>
          <p:cNvPr id="35" name="Group 34">
            <a:extLst>
              <a:ext uri="{FF2B5EF4-FFF2-40B4-BE49-F238E27FC236}">
                <a16:creationId xmlns:a16="http://schemas.microsoft.com/office/drawing/2014/main" id="{A1AC407E-7AEE-9AC2-3603-A950B31CAD74}"/>
              </a:ext>
            </a:extLst>
          </p:cNvPr>
          <p:cNvGrpSpPr/>
          <p:nvPr/>
        </p:nvGrpSpPr>
        <p:grpSpPr>
          <a:xfrm>
            <a:off x="1118027" y="4240902"/>
            <a:ext cx="6469059" cy="425501"/>
            <a:chOff x="1118027" y="4240902"/>
            <a:chExt cx="6469059" cy="425501"/>
          </a:xfrm>
        </p:grpSpPr>
        <p:pic>
          <p:nvPicPr>
            <p:cNvPr id="14" name="Graphic 13" descr="Email">
              <a:extLst>
                <a:ext uri="{FF2B5EF4-FFF2-40B4-BE49-F238E27FC236}">
                  <a16:creationId xmlns:a16="http://schemas.microsoft.com/office/drawing/2014/main" id="{B7D0C8F2-3549-43F3-DEEC-ADAC4077ED03}"/>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118027" y="4280535"/>
              <a:ext cx="333375" cy="333375"/>
            </a:xfrm>
            <a:prstGeom prst="rect">
              <a:avLst/>
            </a:prstGeom>
          </p:spPr>
        </p:pic>
        <p:grpSp>
          <p:nvGrpSpPr>
            <p:cNvPr id="26" name="Group 25">
              <a:extLst>
                <a:ext uri="{FF2B5EF4-FFF2-40B4-BE49-F238E27FC236}">
                  <a16:creationId xmlns:a16="http://schemas.microsoft.com/office/drawing/2014/main" id="{813446E3-6C2F-EF99-4790-5BD3F55BC69A}"/>
                </a:ext>
              </a:extLst>
            </p:cNvPr>
            <p:cNvGrpSpPr/>
            <p:nvPr/>
          </p:nvGrpSpPr>
          <p:grpSpPr>
            <a:xfrm>
              <a:off x="1118027" y="4240902"/>
              <a:ext cx="6469059" cy="425501"/>
              <a:chOff x="1118027" y="4240902"/>
              <a:chExt cx="6469059" cy="425501"/>
            </a:xfrm>
          </p:grpSpPr>
          <p:sp>
            <p:nvSpPr>
              <p:cNvPr id="17" name="TextBox 16">
                <a:extLst>
                  <a:ext uri="{FF2B5EF4-FFF2-40B4-BE49-F238E27FC236}">
                    <a16:creationId xmlns:a16="http://schemas.microsoft.com/office/drawing/2014/main" id="{D1EB7CA8-7733-439B-E55B-BD216AA21CDF}"/>
                  </a:ext>
                </a:extLst>
              </p:cNvPr>
              <p:cNvSpPr txBox="1"/>
              <p:nvPr/>
            </p:nvSpPr>
            <p:spPr>
              <a:xfrm>
                <a:off x="1118027" y="4240902"/>
                <a:ext cx="6093500" cy="425501"/>
              </a:xfrm>
              <a:prstGeom prst="rect">
                <a:avLst/>
              </a:prstGeom>
              <a:noFill/>
            </p:spPr>
            <p:txBody>
              <a:bodyPr wrap="square">
                <a:spAutoFit/>
              </a:bodyPr>
              <a:lstStyle/>
              <a:p>
                <a:pPr marL="342900">
                  <a:lnSpc>
                    <a:spcPct val="115000"/>
                  </a:lnSpc>
                  <a:spcAft>
                    <a:spcPts val="400"/>
                  </a:spcAft>
                  <a:buNone/>
                </a:pPr>
                <a:r>
                  <a:rPr lang="en-US"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endParaRPr lang="en-IN" sz="20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E762C5A4-2B1B-AF56-73C6-24C2D8A781EE}"/>
                  </a:ext>
                </a:extLst>
              </p:cNvPr>
              <p:cNvSpPr txBox="1"/>
              <p:nvPr/>
            </p:nvSpPr>
            <p:spPr>
              <a:xfrm>
                <a:off x="1493586" y="4262157"/>
                <a:ext cx="6093500" cy="400110"/>
              </a:xfrm>
              <a:prstGeom prst="rect">
                <a:avLst/>
              </a:prstGeom>
              <a:noFill/>
            </p:spPr>
            <p:txBody>
              <a:bodyPr wrap="square">
                <a:spAutoFit/>
              </a:bodyPr>
              <a:lstStyle/>
              <a:p>
                <a:r>
                  <a:rPr lang="en-US"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Email: </a:t>
                </a:r>
                <a:r>
                  <a:rPr lang="en-US" sz="2000" kern="1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info@hro.org,np</a:t>
                </a:r>
                <a:endParaRPr lang="en-IN" sz="2000" dirty="0"/>
              </a:p>
            </p:txBody>
          </p:sp>
        </p:grpSp>
      </p:grpSp>
      <p:grpSp>
        <p:nvGrpSpPr>
          <p:cNvPr id="34" name="Group 33">
            <a:extLst>
              <a:ext uri="{FF2B5EF4-FFF2-40B4-BE49-F238E27FC236}">
                <a16:creationId xmlns:a16="http://schemas.microsoft.com/office/drawing/2014/main" id="{9E28875E-C0DB-7F11-0F75-E17D51451161}"/>
              </a:ext>
            </a:extLst>
          </p:cNvPr>
          <p:cNvGrpSpPr/>
          <p:nvPr/>
        </p:nvGrpSpPr>
        <p:grpSpPr>
          <a:xfrm>
            <a:off x="1089441" y="4641012"/>
            <a:ext cx="3640401" cy="431240"/>
            <a:chOff x="1089441" y="4641012"/>
            <a:chExt cx="3640401" cy="431240"/>
          </a:xfrm>
        </p:grpSpPr>
        <p:pic>
          <p:nvPicPr>
            <p:cNvPr id="16" name="Graphic 15" descr="Internet">
              <a:extLst>
                <a:ext uri="{FF2B5EF4-FFF2-40B4-BE49-F238E27FC236}">
                  <a16:creationId xmlns:a16="http://schemas.microsoft.com/office/drawing/2014/main" id="{ED1AC6B3-EB4C-9ED6-8B49-1E6DA0EC105D}"/>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089441" y="4681703"/>
              <a:ext cx="390549" cy="390549"/>
            </a:xfrm>
            <a:prstGeom prst="rect">
              <a:avLst/>
            </a:prstGeom>
          </p:spPr>
        </p:pic>
        <p:sp>
          <p:nvSpPr>
            <p:cNvPr id="33" name="TextBox 32">
              <a:extLst>
                <a:ext uri="{FF2B5EF4-FFF2-40B4-BE49-F238E27FC236}">
                  <a16:creationId xmlns:a16="http://schemas.microsoft.com/office/drawing/2014/main" id="{A520C123-CD8D-FB36-6FAE-F2C2D2379C39}"/>
                </a:ext>
              </a:extLst>
            </p:cNvPr>
            <p:cNvSpPr txBox="1"/>
            <p:nvPr/>
          </p:nvSpPr>
          <p:spPr>
            <a:xfrm>
              <a:off x="1508576" y="4641012"/>
              <a:ext cx="3221266" cy="400110"/>
            </a:xfrm>
            <a:prstGeom prst="rect">
              <a:avLst/>
            </a:prstGeom>
            <a:noFill/>
          </p:spPr>
          <p:txBody>
            <a:bodyPr wrap="none" rtlCol="0">
              <a:spAutoFit/>
            </a:bodyPr>
            <a:lstStyle/>
            <a:p>
              <a:r>
                <a:rPr lang="en-US" sz="2000" kern="100" dirty="0">
                  <a:solidFill>
                    <a:schemeClr val="bg1"/>
                  </a:solidFill>
                  <a:latin typeface="Calibri" panose="020F0502020204030204" pitchFamily="34" charset="0"/>
                  <a:ea typeface="Calibri" panose="020F0502020204030204" pitchFamily="34" charset="0"/>
                  <a:cs typeface="Calibri" panose="020F0502020204030204" pitchFamily="34" charset="0"/>
                </a:rPr>
                <a:t>URL: http://www.hro.org,np/</a:t>
              </a:r>
              <a:endParaRPr lang="en-IN" sz="2000" kern="100" dirty="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36402578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arn(inVertical)">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arn(inVertical)">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barn(inVertical)">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arn(inVertical)">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A6C42A0-8FDA-4B77-CA9A-1F0F22E818AD}"/>
              </a:ext>
            </a:extLst>
          </p:cNvPr>
          <p:cNvSpPr/>
          <p:nvPr/>
        </p:nvSpPr>
        <p:spPr>
          <a:xfrm>
            <a:off x="604496" y="776313"/>
            <a:ext cx="11068734" cy="5842201"/>
          </a:xfrm>
          <a:prstGeom prst="roundRect">
            <a:avLst/>
          </a:prstGeom>
          <a:noFill/>
          <a:ln w="76200">
            <a:solidFill>
              <a:srgbClr val="800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800080"/>
              </a:solidFill>
            </a:endParaRPr>
          </a:p>
        </p:txBody>
      </p:sp>
      <p:sp>
        <p:nvSpPr>
          <p:cNvPr id="6" name="TextBox 5">
            <a:extLst>
              <a:ext uri="{FF2B5EF4-FFF2-40B4-BE49-F238E27FC236}">
                <a16:creationId xmlns:a16="http://schemas.microsoft.com/office/drawing/2014/main" id="{2B16B7C9-122B-87B7-05C1-3F1315E7F3B1}"/>
              </a:ext>
            </a:extLst>
          </p:cNvPr>
          <p:cNvSpPr txBox="1"/>
          <p:nvPr/>
        </p:nvSpPr>
        <p:spPr>
          <a:xfrm>
            <a:off x="2720749" y="117671"/>
            <a:ext cx="6836228" cy="546560"/>
          </a:xfrm>
          <a:prstGeom prst="rect">
            <a:avLst/>
          </a:prstGeom>
          <a:noFill/>
        </p:spPr>
        <p:txBody>
          <a:bodyPr wrap="square">
            <a:spAutoFit/>
          </a:bodyPr>
          <a:lstStyle/>
          <a:p>
            <a:pPr marL="457200">
              <a:lnSpc>
                <a:spcPct val="115000"/>
              </a:lnSpc>
              <a:spcBef>
                <a:spcPts val="800"/>
              </a:spcBef>
              <a:spcAft>
                <a:spcPts val="400"/>
              </a:spcAft>
            </a:pPr>
            <a:r>
              <a:rPr lang="en-US" sz="2800" b="1" kern="100" dirty="0">
                <a:solidFill>
                  <a:srgbClr val="800080"/>
                </a:solidFill>
                <a:effectLst/>
                <a:latin typeface="Franklin Gothic Heavy" panose="020B0903020102020204" pitchFamily="34" charset="0"/>
                <a:ea typeface="Times New Roman" panose="02020603050405020304" pitchFamily="18" charset="0"/>
                <a:cs typeface="Teko SemiBold" pitchFamily="2" charset="0"/>
              </a:rPr>
              <a:t>Message from the Secretary General</a:t>
            </a:r>
            <a:endParaRPr lang="en-IN" sz="2800" b="1" kern="100" dirty="0">
              <a:solidFill>
                <a:srgbClr val="800080"/>
              </a:solidFill>
              <a:effectLst/>
              <a:latin typeface="Franklin Gothic Heavy" panose="020B0903020102020204" pitchFamily="34" charset="0"/>
              <a:ea typeface="Times New Roman" panose="02020603050405020304" pitchFamily="18" charset="0"/>
              <a:cs typeface="Teko SemiBold" pitchFamily="2" charset="0"/>
            </a:endParaRPr>
          </a:p>
        </p:txBody>
      </p:sp>
      <p:grpSp>
        <p:nvGrpSpPr>
          <p:cNvPr id="18" name="Group 17">
            <a:extLst>
              <a:ext uri="{FF2B5EF4-FFF2-40B4-BE49-F238E27FC236}">
                <a16:creationId xmlns:a16="http://schemas.microsoft.com/office/drawing/2014/main" id="{79089E7E-D56E-B9A1-AD60-61BA94ADCE68}"/>
              </a:ext>
            </a:extLst>
          </p:cNvPr>
          <p:cNvGrpSpPr/>
          <p:nvPr/>
        </p:nvGrpSpPr>
        <p:grpSpPr>
          <a:xfrm>
            <a:off x="224029" y="246975"/>
            <a:ext cx="1808132" cy="1810425"/>
            <a:chOff x="309754" y="189823"/>
            <a:chExt cx="2169885" cy="2172637"/>
          </a:xfrm>
          <a:solidFill>
            <a:srgbClr val="800080"/>
          </a:solidFill>
        </p:grpSpPr>
        <p:sp>
          <p:nvSpPr>
            <p:cNvPr id="13" name="Oval 12">
              <a:extLst>
                <a:ext uri="{FF2B5EF4-FFF2-40B4-BE49-F238E27FC236}">
                  <a16:creationId xmlns:a16="http://schemas.microsoft.com/office/drawing/2014/main" id="{0621837C-DEBE-0C5B-F92E-FB8F28FAF485}"/>
                </a:ext>
              </a:extLst>
            </p:cNvPr>
            <p:cNvSpPr/>
            <p:nvPr/>
          </p:nvSpPr>
          <p:spPr>
            <a:xfrm>
              <a:off x="309754" y="189823"/>
              <a:ext cx="2169885" cy="216988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rgbClr val="800080"/>
                  </a:solidFill>
                </a:rPr>
                <a:t>  </a:t>
              </a:r>
            </a:p>
          </p:txBody>
        </p:sp>
        <p:pic>
          <p:nvPicPr>
            <p:cNvPr id="14" name="Picture 13">
              <a:extLst>
                <a:ext uri="{FF2B5EF4-FFF2-40B4-BE49-F238E27FC236}">
                  <a16:creationId xmlns:a16="http://schemas.microsoft.com/office/drawing/2014/main" id="{A53BC99B-2883-2B1E-49CA-74629CC021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08905" y="268774"/>
              <a:ext cx="1771581" cy="2093686"/>
            </a:xfrm>
            <a:custGeom>
              <a:avLst/>
              <a:gdLst>
                <a:gd name="connsiteX0" fmla="*/ 487333 w 1771581"/>
                <a:gd name="connsiteY0" fmla="*/ 0 h 2093686"/>
                <a:gd name="connsiteX1" fmla="*/ 1282435 w 1771581"/>
                <a:gd name="connsiteY1" fmla="*/ 0 h 2093686"/>
                <a:gd name="connsiteX2" fmla="*/ 1307193 w 1771581"/>
                <a:gd name="connsiteY2" fmla="*/ 9061 h 2093686"/>
                <a:gd name="connsiteX3" fmla="*/ 1722079 w 1771581"/>
                <a:gd name="connsiteY3" fmla="*/ 318620 h 2093686"/>
                <a:gd name="connsiteX4" fmla="*/ 1771581 w 1771581"/>
                <a:gd name="connsiteY4" fmla="*/ 384818 h 2093686"/>
                <a:gd name="connsiteX5" fmla="*/ 1771581 w 1771581"/>
                <a:gd name="connsiteY5" fmla="*/ 1632670 h 2093686"/>
                <a:gd name="connsiteX6" fmla="*/ 1722079 w 1771581"/>
                <a:gd name="connsiteY6" fmla="*/ 1698868 h 2093686"/>
                <a:gd name="connsiteX7" fmla="*/ 995813 w 1771581"/>
                <a:gd name="connsiteY7" fmla="*/ 2088086 h 2093686"/>
                <a:gd name="connsiteX8" fmla="*/ 884903 w 1771581"/>
                <a:gd name="connsiteY8" fmla="*/ 2093686 h 2093686"/>
                <a:gd name="connsiteX9" fmla="*/ 884865 w 1771581"/>
                <a:gd name="connsiteY9" fmla="*/ 2093686 h 2093686"/>
                <a:gd name="connsiteX10" fmla="*/ 773955 w 1771581"/>
                <a:gd name="connsiteY10" fmla="*/ 2088086 h 2093686"/>
                <a:gd name="connsiteX11" fmla="*/ 47689 w 1771581"/>
                <a:gd name="connsiteY11" fmla="*/ 1698868 h 2093686"/>
                <a:gd name="connsiteX12" fmla="*/ 0 w 1771581"/>
                <a:gd name="connsiteY12" fmla="*/ 1635094 h 2093686"/>
                <a:gd name="connsiteX13" fmla="*/ 0 w 1771581"/>
                <a:gd name="connsiteY13" fmla="*/ 382394 h 2093686"/>
                <a:gd name="connsiteX14" fmla="*/ 47689 w 1771581"/>
                <a:gd name="connsiteY14" fmla="*/ 318620 h 2093686"/>
                <a:gd name="connsiteX15" fmla="*/ 462575 w 1771581"/>
                <a:gd name="connsiteY15" fmla="*/ 9061 h 209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1581" h="2093686">
                  <a:moveTo>
                    <a:pt x="487333" y="0"/>
                  </a:moveTo>
                  <a:lnTo>
                    <a:pt x="1282435" y="0"/>
                  </a:lnTo>
                  <a:lnTo>
                    <a:pt x="1307193" y="9061"/>
                  </a:lnTo>
                  <a:cubicBezTo>
                    <a:pt x="1469444" y="77688"/>
                    <a:pt x="1611526" y="184661"/>
                    <a:pt x="1722079" y="318620"/>
                  </a:cubicBezTo>
                  <a:lnTo>
                    <a:pt x="1771581" y="384818"/>
                  </a:lnTo>
                  <a:lnTo>
                    <a:pt x="1771581" y="1632670"/>
                  </a:lnTo>
                  <a:lnTo>
                    <a:pt x="1722079" y="1698868"/>
                  </a:lnTo>
                  <a:cubicBezTo>
                    <a:pt x="1545195" y="1913202"/>
                    <a:pt x="1287594" y="2058454"/>
                    <a:pt x="995813" y="2088086"/>
                  </a:cubicBezTo>
                  <a:lnTo>
                    <a:pt x="884903" y="2093686"/>
                  </a:lnTo>
                  <a:lnTo>
                    <a:pt x="884865" y="2093686"/>
                  </a:lnTo>
                  <a:lnTo>
                    <a:pt x="773955" y="2088086"/>
                  </a:lnTo>
                  <a:cubicBezTo>
                    <a:pt x="482174" y="2058454"/>
                    <a:pt x="224574" y="1913202"/>
                    <a:pt x="47689" y="1698868"/>
                  </a:cubicBezTo>
                  <a:lnTo>
                    <a:pt x="0" y="1635094"/>
                  </a:lnTo>
                  <a:lnTo>
                    <a:pt x="0" y="382394"/>
                  </a:lnTo>
                  <a:lnTo>
                    <a:pt x="47689" y="318620"/>
                  </a:lnTo>
                  <a:cubicBezTo>
                    <a:pt x="158242" y="184661"/>
                    <a:pt x="300325" y="77688"/>
                    <a:pt x="462575" y="9061"/>
                  </a:cubicBezTo>
                  <a:close/>
                </a:path>
              </a:pathLst>
            </a:custGeom>
            <a:grpFill/>
          </p:spPr>
        </p:pic>
      </p:grpSp>
      <p:sp>
        <p:nvSpPr>
          <p:cNvPr id="17" name="TextBox 16">
            <a:extLst>
              <a:ext uri="{FF2B5EF4-FFF2-40B4-BE49-F238E27FC236}">
                <a16:creationId xmlns:a16="http://schemas.microsoft.com/office/drawing/2014/main" id="{913062CE-22D9-4835-528B-19F2A3CE4F14}"/>
              </a:ext>
            </a:extLst>
          </p:cNvPr>
          <p:cNvSpPr txBox="1"/>
          <p:nvPr/>
        </p:nvSpPr>
        <p:spPr>
          <a:xfrm>
            <a:off x="2080727" y="1417662"/>
            <a:ext cx="9406426" cy="954107"/>
          </a:xfrm>
          <a:prstGeom prst="rect">
            <a:avLst/>
          </a:prstGeom>
          <a:noFill/>
        </p:spPr>
        <p:txBody>
          <a:bodyPr wrap="square" rtlCol="0">
            <a:spAutoFit/>
          </a:bodyPr>
          <a:lstStyle/>
          <a:p>
            <a:r>
              <a:rPr lang="en-US" sz="1400" dirty="0"/>
              <a:t>It is with immense gratitude and deep humility that I extend my heartfelt appreciation to all who have supported Human Relief Organization Nepal (HRO Nepal) on our journey to serve humanity. Since our inception, our unwavering commitment has been to uplift the most vulnerable members of society and respond to human suffering with compassion, dignity, and purpose.</a:t>
            </a:r>
            <a:endParaRPr lang="en-IN" sz="1400" dirty="0"/>
          </a:p>
          <a:p>
            <a:endParaRPr lang="en-IN" sz="1400" dirty="0"/>
          </a:p>
        </p:txBody>
      </p:sp>
      <p:sp>
        <p:nvSpPr>
          <p:cNvPr id="20" name="TextBox 19">
            <a:extLst>
              <a:ext uri="{FF2B5EF4-FFF2-40B4-BE49-F238E27FC236}">
                <a16:creationId xmlns:a16="http://schemas.microsoft.com/office/drawing/2014/main" id="{F91C5991-B416-8D26-FD69-F50571887DC1}"/>
              </a:ext>
            </a:extLst>
          </p:cNvPr>
          <p:cNvSpPr txBox="1"/>
          <p:nvPr/>
        </p:nvSpPr>
        <p:spPr>
          <a:xfrm>
            <a:off x="2088910" y="945586"/>
            <a:ext cx="3073934" cy="461665"/>
          </a:xfrm>
          <a:prstGeom prst="rect">
            <a:avLst/>
          </a:prstGeom>
          <a:noFill/>
        </p:spPr>
        <p:txBody>
          <a:bodyPr wrap="square">
            <a:spAutoFit/>
          </a:bodyPr>
          <a:lstStyle/>
          <a:p>
            <a:r>
              <a:rPr lang="en-US" sz="2400" b="1" dirty="0">
                <a:solidFill>
                  <a:srgbClr val="800080"/>
                </a:solidFill>
              </a:rPr>
              <a:t>Ghufran Ahmad </a:t>
            </a:r>
            <a:r>
              <a:rPr lang="en-US" sz="2400" b="1" dirty="0" err="1">
                <a:solidFill>
                  <a:srgbClr val="800080"/>
                </a:solidFill>
              </a:rPr>
              <a:t>Shakir</a:t>
            </a:r>
            <a:endParaRPr lang="en-IN" sz="2400" dirty="0">
              <a:solidFill>
                <a:srgbClr val="800080"/>
              </a:solidFill>
            </a:endParaRPr>
          </a:p>
        </p:txBody>
      </p:sp>
      <p:sp>
        <p:nvSpPr>
          <p:cNvPr id="21" name="TextBox 20">
            <a:extLst>
              <a:ext uri="{FF2B5EF4-FFF2-40B4-BE49-F238E27FC236}">
                <a16:creationId xmlns:a16="http://schemas.microsoft.com/office/drawing/2014/main" id="{06C17D93-9898-1B5F-C52C-CA36453AAE3E}"/>
              </a:ext>
            </a:extLst>
          </p:cNvPr>
          <p:cNvSpPr txBox="1"/>
          <p:nvPr/>
        </p:nvSpPr>
        <p:spPr>
          <a:xfrm>
            <a:off x="690563" y="2260600"/>
            <a:ext cx="10845155" cy="4555093"/>
          </a:xfrm>
          <a:prstGeom prst="rect">
            <a:avLst/>
          </a:prstGeom>
          <a:noFill/>
        </p:spPr>
        <p:txBody>
          <a:bodyPr wrap="square" rtlCol="0">
            <a:spAutoFit/>
          </a:bodyPr>
          <a:lstStyle/>
          <a:p>
            <a:pPr algn="just"/>
            <a:r>
              <a:rPr lang="en-US" sz="1450" dirty="0"/>
              <a:t>	 At HRO Nepal, we believe that the true strength of a nation lies in the well-being of its people. Guided by our mission and core values, we continue to work tirelessly to provide access to quality education, empower youth and women through skill development, support orphaned and destitute children, improve healthcare, ensure clean water access, and offer emergency relief in times of crisis. Every initiative we undertake is fueled by the desire to bring hope, opportunity, and dignity to those in need — all for the pleasure of God.</a:t>
            </a:r>
            <a:endParaRPr lang="en-IN" sz="1450" dirty="0"/>
          </a:p>
          <a:p>
            <a:pPr algn="just"/>
            <a:r>
              <a:rPr lang="en-US" sz="1450" dirty="0"/>
              <a:t> </a:t>
            </a:r>
            <a:endParaRPr lang="en-IN" sz="1450" dirty="0"/>
          </a:p>
          <a:p>
            <a:pPr algn="just"/>
            <a:r>
              <a:rPr lang="en-US" sz="1450" dirty="0"/>
              <a:t>I am deeply proud of our dedicated team, volunteers, and community leaders who work selflessly, often under challenging circumstances, to make a meaningful difference. Your unwavering dedication is the cornerstone of our success and the driving force behind the positive change we strive to achieve.</a:t>
            </a:r>
            <a:endParaRPr lang="en-IN" sz="1450" dirty="0"/>
          </a:p>
          <a:p>
            <a:pPr algn="just"/>
            <a:r>
              <a:rPr lang="en-US" sz="1450" dirty="0"/>
              <a:t>We are equally grateful to our partner organizations and donors across the globe. Your trust, support, and collaboration empower us to expand our reach and maximize our impact. </a:t>
            </a:r>
            <a:endParaRPr lang="en-IN" sz="1450" dirty="0"/>
          </a:p>
          <a:p>
            <a:pPr algn="just"/>
            <a:r>
              <a:rPr lang="en-US" sz="1450" dirty="0"/>
              <a:t> </a:t>
            </a:r>
            <a:endParaRPr lang="en-IN" sz="1450" dirty="0"/>
          </a:p>
          <a:p>
            <a:pPr algn="just"/>
            <a:r>
              <a:rPr lang="en-US" sz="1450" dirty="0"/>
              <a:t>Together, we have turned compassion into action — and together, we will continue building a better, more inclusive, and resilient Nepal.</a:t>
            </a:r>
            <a:endParaRPr lang="en-IN" sz="1450" dirty="0"/>
          </a:p>
          <a:p>
            <a:pPr algn="just"/>
            <a:r>
              <a:rPr lang="en-US" sz="1450" dirty="0"/>
              <a:t> </a:t>
            </a:r>
            <a:endParaRPr lang="en-IN" sz="1450" dirty="0"/>
          </a:p>
          <a:p>
            <a:pPr algn="just"/>
            <a:r>
              <a:rPr lang="en-US" sz="1450" dirty="0"/>
              <a:t>As we look ahead, let us reaffirm our shared commitment to serve humanity with sincerity, transparency, and love. I invite everyone — individuals, institutions, and allies — to join hands with HRO Nepal in our mission to create a future where every life is valued and no one is left behind.</a:t>
            </a:r>
            <a:endParaRPr lang="en-IN" sz="1450" dirty="0"/>
          </a:p>
          <a:p>
            <a:pPr algn="just"/>
            <a:r>
              <a:rPr lang="en-US" sz="1450" dirty="0"/>
              <a:t> </a:t>
            </a:r>
            <a:endParaRPr lang="en-IN" sz="1450" dirty="0"/>
          </a:p>
          <a:p>
            <a:pPr algn="just"/>
            <a:r>
              <a:rPr lang="en-US" sz="1450" dirty="0"/>
              <a:t> 	May God (SWT) continue to guide and bless our efforts.</a:t>
            </a:r>
            <a:endParaRPr lang="en-IN" sz="1450" dirty="0"/>
          </a:p>
          <a:p>
            <a:pPr algn="just"/>
            <a:r>
              <a:rPr lang="en-US" sz="1450" dirty="0"/>
              <a:t>	Warm regards,</a:t>
            </a:r>
            <a:endParaRPr lang="en-IN" sz="1450" dirty="0"/>
          </a:p>
          <a:p>
            <a:pPr algn="just"/>
            <a:endParaRPr lang="en-IN" sz="1450" dirty="0"/>
          </a:p>
        </p:txBody>
      </p:sp>
      <p:cxnSp>
        <p:nvCxnSpPr>
          <p:cNvPr id="23" name="Straight Connector 22">
            <a:extLst>
              <a:ext uri="{FF2B5EF4-FFF2-40B4-BE49-F238E27FC236}">
                <a16:creationId xmlns:a16="http://schemas.microsoft.com/office/drawing/2014/main" id="{85D3D743-E1B3-0660-39EA-5C5B5FFD72B8}"/>
              </a:ext>
            </a:extLst>
          </p:cNvPr>
          <p:cNvCxnSpPr/>
          <p:nvPr/>
        </p:nvCxnSpPr>
        <p:spPr>
          <a:xfrm>
            <a:off x="2227264" y="2209800"/>
            <a:ext cx="8813800" cy="0"/>
          </a:xfrm>
          <a:prstGeom prst="line">
            <a:avLst/>
          </a:prstGeom>
          <a:ln w="38100">
            <a:solidFill>
              <a:srgbClr val="8000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9872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3669F2-C0AC-9F39-2C84-2771013601C2}"/>
              </a:ext>
            </a:extLst>
          </p:cNvPr>
          <p:cNvSpPr txBox="1"/>
          <p:nvPr/>
        </p:nvSpPr>
        <p:spPr>
          <a:xfrm>
            <a:off x="2814638" y="1743075"/>
            <a:ext cx="184731" cy="369332"/>
          </a:xfrm>
          <a:prstGeom prst="rect">
            <a:avLst/>
          </a:prstGeom>
          <a:noFill/>
        </p:spPr>
        <p:txBody>
          <a:bodyPr wrap="none" rtlCol="0">
            <a:spAutoFit/>
          </a:bodyPr>
          <a:lstStyle/>
          <a:p>
            <a:endParaRPr lang="en-IN" dirty="0"/>
          </a:p>
        </p:txBody>
      </p:sp>
      <p:sp>
        <p:nvSpPr>
          <p:cNvPr id="11" name="TextBox 10">
            <a:extLst>
              <a:ext uri="{FF2B5EF4-FFF2-40B4-BE49-F238E27FC236}">
                <a16:creationId xmlns:a16="http://schemas.microsoft.com/office/drawing/2014/main" id="{301D5FCA-3930-9869-DCBA-E19748E7299E}"/>
              </a:ext>
            </a:extLst>
          </p:cNvPr>
          <p:cNvSpPr txBox="1"/>
          <p:nvPr/>
        </p:nvSpPr>
        <p:spPr>
          <a:xfrm>
            <a:off x="4233207" y="131958"/>
            <a:ext cx="3725585" cy="584775"/>
          </a:xfrm>
          <a:prstGeom prst="rect">
            <a:avLst/>
          </a:prstGeom>
          <a:noFill/>
        </p:spPr>
        <p:txBody>
          <a:bodyPr wrap="square">
            <a:spAutoFit/>
          </a:bodyPr>
          <a:lstStyle/>
          <a:p>
            <a:pPr algn="ctr"/>
            <a:r>
              <a:rPr lang="en-US" sz="3200" b="1" dirty="0">
                <a:solidFill>
                  <a:srgbClr val="800080"/>
                </a:solidFill>
                <a:latin typeface="Franklin Gothic Heavy" panose="020B0903020102020204" pitchFamily="34" charset="0"/>
                <a:cs typeface="Teko SemiBold" pitchFamily="2" charset="0"/>
              </a:rPr>
              <a:t>Country Context </a:t>
            </a:r>
            <a:endParaRPr lang="en-IN" sz="3200" dirty="0">
              <a:solidFill>
                <a:srgbClr val="800080"/>
              </a:solidFill>
              <a:latin typeface="Franklin Gothic Heavy" panose="020B0903020102020204" pitchFamily="34" charset="0"/>
              <a:cs typeface="Teko SemiBold" pitchFamily="2" charset="0"/>
            </a:endParaRPr>
          </a:p>
        </p:txBody>
      </p:sp>
      <p:sp>
        <p:nvSpPr>
          <p:cNvPr id="12" name="TextBox 11">
            <a:extLst>
              <a:ext uri="{FF2B5EF4-FFF2-40B4-BE49-F238E27FC236}">
                <a16:creationId xmlns:a16="http://schemas.microsoft.com/office/drawing/2014/main" id="{A295F319-25AD-ADE8-1BBA-388FEA6504C7}"/>
              </a:ext>
            </a:extLst>
          </p:cNvPr>
          <p:cNvSpPr txBox="1"/>
          <p:nvPr/>
        </p:nvSpPr>
        <p:spPr>
          <a:xfrm>
            <a:off x="285750" y="716733"/>
            <a:ext cx="7207363" cy="2400657"/>
          </a:xfrm>
          <a:prstGeom prst="rect">
            <a:avLst/>
          </a:prstGeom>
          <a:noFill/>
        </p:spPr>
        <p:txBody>
          <a:bodyPr wrap="square" rtlCol="0">
            <a:spAutoFit/>
          </a:bodyPr>
          <a:lstStyle/>
          <a:p>
            <a:pPr algn="just"/>
            <a:r>
              <a:rPr lang="en-US" sz="2000" b="1" dirty="0">
                <a:solidFill>
                  <a:srgbClr val="800080"/>
                </a:solidFill>
              </a:rPr>
              <a:t>Nepal</a:t>
            </a:r>
            <a:r>
              <a:rPr lang="en-US" dirty="0"/>
              <a:t> is a culturally rich, multi-ethnic, and multi-religious country in South Asia, renowned for its natural beauty and diversity. In 2015, the country adopted a new Constitution, officially transitioning into a Federal Democratic Republic. This restructured Nepal into seven provinces, 77 districts, and 753 local-level rural and urban municipalities. The Constitution provides significant autonomy to local governments in areas of planning, resource allocation, and decision-making—creating opportunities for inclusive and sustainable development.</a:t>
            </a:r>
            <a:endParaRPr lang="en-IN" dirty="0"/>
          </a:p>
        </p:txBody>
      </p:sp>
      <p:pic>
        <p:nvPicPr>
          <p:cNvPr id="18" name="Picture 17">
            <a:extLst>
              <a:ext uri="{FF2B5EF4-FFF2-40B4-BE49-F238E27FC236}">
                <a16:creationId xmlns:a16="http://schemas.microsoft.com/office/drawing/2014/main" id="{D92D44E7-84A0-CA28-CEF2-4D2372BD24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2506" y="649821"/>
            <a:ext cx="4366651" cy="2186508"/>
          </a:xfrm>
          <a:prstGeom prst="rect">
            <a:avLst/>
          </a:prstGeom>
          <a:noFill/>
          <a:ln>
            <a:noFill/>
          </a:ln>
        </p:spPr>
      </p:pic>
      <p:sp>
        <p:nvSpPr>
          <p:cNvPr id="20" name="TextBox 19">
            <a:extLst>
              <a:ext uri="{FF2B5EF4-FFF2-40B4-BE49-F238E27FC236}">
                <a16:creationId xmlns:a16="http://schemas.microsoft.com/office/drawing/2014/main" id="{E5A0A44F-4D10-5D02-245C-C8A3BBC14456}"/>
              </a:ext>
            </a:extLst>
          </p:cNvPr>
          <p:cNvSpPr txBox="1"/>
          <p:nvPr/>
        </p:nvSpPr>
        <p:spPr>
          <a:xfrm>
            <a:off x="328609" y="3049105"/>
            <a:ext cx="11615737" cy="3539430"/>
          </a:xfrm>
          <a:prstGeom prst="rect">
            <a:avLst/>
          </a:prstGeom>
          <a:noFill/>
        </p:spPr>
        <p:txBody>
          <a:bodyPr wrap="square" rtlCol="0">
            <a:spAutoFit/>
          </a:bodyPr>
          <a:lstStyle/>
          <a:p>
            <a:pPr algn="justLow"/>
            <a:r>
              <a:rPr lang="en-US" sz="1400" dirty="0"/>
              <a:t>	 </a:t>
            </a:r>
            <a:r>
              <a:rPr lang="en-US" sz="1600" dirty="0"/>
              <a:t>Importantly, the Constitution also upholds Gender Equality and Social Inclusion (GESI) principles, offering historically marginalized groups—including women, youth, and ethnic minorities—greater representation in governance, development, and economic spheres. Despite this progressive framework, Nepal continues to face major development challenges. Gaps in policy clarity, implementation mechanisms, and coordination among government tiers have hampered the effectiveness of development efforts. While infrastructure development has been prioritized, social development—especially in health, education, and child protection—remains under-addressed. Community schools often lack child-friendly environments, leading to poor learning outcomes. Although school enrollment rates are relatively high, dropout rates remain significant, particularly in higher grades. Youth unemployment is another pressing concern, driving mass labor migration abroad. Access to quality healthcare, water, and sanitation remains limited—particularly among marginalized communities in remote regions. These disparities contribute to elevated maternal and child mortality rates and widespread malnutrition. In agriculture, limited adoption of modern technologies and commercial practices has resulted in low productivity. Additionally, frequent natural disasters—such as floods, landslides, fires, thunderstorms, and epidemics—pose ongoing threats to lives, livelihoods, and development gains. Nepal’s diversity is both its strength and its challenge. Addressing the country’s multifaceted development needs will require well-coordinated, inclusive, and resilient efforts from all levels of government, civil society, and development partners.</a:t>
            </a:r>
            <a:endParaRPr lang="en-IN" sz="1400" dirty="0"/>
          </a:p>
        </p:txBody>
      </p:sp>
    </p:spTree>
    <p:extLst>
      <p:ext uri="{BB962C8B-B14F-4D97-AF65-F5344CB8AC3E}">
        <p14:creationId xmlns:p14="http://schemas.microsoft.com/office/powerpoint/2010/main" val="4445594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descr="Social network">
            <a:extLst>
              <a:ext uri="{FF2B5EF4-FFF2-40B4-BE49-F238E27FC236}">
                <a16:creationId xmlns:a16="http://schemas.microsoft.com/office/drawing/2014/main" id="{1D844037-9288-BBAA-33E2-7D5D213D617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791200" y="152398"/>
            <a:ext cx="6705602" cy="6705602"/>
          </a:xfrm>
          <a:prstGeom prst="rect">
            <a:avLst/>
          </a:prstGeom>
        </p:spPr>
      </p:pic>
      <p:pic>
        <p:nvPicPr>
          <p:cNvPr id="5" name="Graphic 4" descr="Users">
            <a:extLst>
              <a:ext uri="{FF2B5EF4-FFF2-40B4-BE49-F238E27FC236}">
                <a16:creationId xmlns:a16="http://schemas.microsoft.com/office/drawing/2014/main" id="{4FA36C74-7C14-6AF6-223A-08F53E3C887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95288" y="128583"/>
            <a:ext cx="928690" cy="928690"/>
          </a:xfrm>
          <a:prstGeom prst="rect">
            <a:avLst/>
          </a:prstGeom>
        </p:spPr>
      </p:pic>
      <p:sp>
        <p:nvSpPr>
          <p:cNvPr id="7" name="TextBox 6">
            <a:extLst>
              <a:ext uri="{FF2B5EF4-FFF2-40B4-BE49-F238E27FC236}">
                <a16:creationId xmlns:a16="http://schemas.microsoft.com/office/drawing/2014/main" id="{EDCCBF93-BAF0-F585-658C-767FE9333EF2}"/>
              </a:ext>
            </a:extLst>
          </p:cNvPr>
          <p:cNvSpPr txBox="1"/>
          <p:nvPr/>
        </p:nvSpPr>
        <p:spPr>
          <a:xfrm>
            <a:off x="1309687" y="274159"/>
            <a:ext cx="2747963" cy="542521"/>
          </a:xfrm>
          <a:prstGeom prst="rect">
            <a:avLst/>
          </a:prstGeom>
          <a:noFill/>
        </p:spPr>
        <p:txBody>
          <a:bodyPr wrap="square">
            <a:spAutoFit/>
          </a:bodyPr>
          <a:lstStyle/>
          <a:p>
            <a:pPr>
              <a:lnSpc>
                <a:spcPct val="115000"/>
              </a:lnSpc>
              <a:spcAft>
                <a:spcPts val="800"/>
              </a:spcAft>
            </a:pPr>
            <a:r>
              <a:rPr lang="en-US" sz="2800" b="1" kern="100" dirty="0">
                <a:solidFill>
                  <a:srgbClr val="800080"/>
                </a:solidFill>
                <a:effectLst/>
                <a:latin typeface="Franklin Gothic Heavy" panose="020B0903020102020204" pitchFamily="34" charset="0"/>
                <a:ea typeface="Calibri" panose="020F0502020204030204" pitchFamily="34" charset="0"/>
                <a:cs typeface="Teko SemiBold" pitchFamily="2" charset="0"/>
              </a:rPr>
              <a:t>Who we are </a:t>
            </a:r>
            <a:endParaRPr lang="en-IN" sz="2800" kern="100" dirty="0">
              <a:solidFill>
                <a:srgbClr val="800080"/>
              </a:solidFill>
              <a:effectLst/>
              <a:latin typeface="Franklin Gothic Heavy" panose="020B0903020102020204" pitchFamily="34" charset="0"/>
              <a:ea typeface="Calibri" panose="020F0502020204030204" pitchFamily="34" charset="0"/>
              <a:cs typeface="Teko SemiBold" pitchFamily="2" charset="0"/>
            </a:endParaRPr>
          </a:p>
        </p:txBody>
      </p:sp>
      <p:sp>
        <p:nvSpPr>
          <p:cNvPr id="9" name="TextBox 8">
            <a:extLst>
              <a:ext uri="{FF2B5EF4-FFF2-40B4-BE49-F238E27FC236}">
                <a16:creationId xmlns:a16="http://schemas.microsoft.com/office/drawing/2014/main" id="{B9D5632B-8110-6C10-44A1-CE904F293536}"/>
              </a:ext>
            </a:extLst>
          </p:cNvPr>
          <p:cNvSpPr txBox="1"/>
          <p:nvPr/>
        </p:nvSpPr>
        <p:spPr>
          <a:xfrm>
            <a:off x="309563" y="900370"/>
            <a:ext cx="11572874" cy="5860579"/>
          </a:xfrm>
          <a:prstGeom prst="rect">
            <a:avLst/>
          </a:prstGeom>
          <a:noFill/>
        </p:spPr>
        <p:txBody>
          <a:bodyPr wrap="square">
            <a:spAutoFit/>
          </a:bodyPr>
          <a:lstStyle/>
          <a:p>
            <a:pPr marL="285750" algn="just">
              <a:lnSpc>
                <a:spcPct val="115000"/>
              </a:lnSpc>
              <a:spcAft>
                <a:spcPts val="800"/>
              </a:spcAft>
              <a:buNone/>
            </a:pPr>
            <a:r>
              <a:rPr lang="en-US" sz="1450" kern="100" dirty="0">
                <a:effectLst/>
                <a:latin typeface="Calibri" panose="020F0502020204030204" pitchFamily="34" charset="0"/>
                <a:ea typeface="Calibri" panose="020F0502020204030204" pitchFamily="34" charset="0"/>
                <a:cs typeface="Calibri" panose="020F0502020204030204" pitchFamily="34" charset="0"/>
              </a:rPr>
              <a:t>Human Relief Organization Nepal (HRO Nepal) is a dedicated non-governmental, non-commercial entity committed to enhancing the lives of marginalized communities across Nepal. With a focus on creating sustainable and positive change, HRO Nepal operates through a diverse array of social, educational, and healthcare initiatives. The organization is steadfast in its mission to ensure access to quality education, support orphans and destitute children, empower youth through skills development, provide clean water, address malnutrition and food insecurity, offer free medical services, support healthcare facilities, and respond to crises and natural disasters. By tackling these critical areas, HRO Nepal strives to uplift communities and foster a brighter, healthier future for all.</a:t>
            </a:r>
            <a:endParaRPr lang="en-IN" sz="1450" kern="100" dirty="0">
              <a:effectLst/>
              <a:latin typeface="Calibri" panose="020F0502020204030204" pitchFamily="34" charset="0"/>
              <a:ea typeface="Calibri" panose="020F0502020204030204" pitchFamily="34" charset="0"/>
              <a:cs typeface="Arial" panose="020B0604020202020204" pitchFamily="34" charset="0"/>
            </a:endParaRPr>
          </a:p>
          <a:p>
            <a:pPr marL="285750" fontAlgn="base">
              <a:lnSpc>
                <a:spcPct val="115000"/>
              </a:lnSpc>
              <a:spcBef>
                <a:spcPts val="800"/>
              </a:spcBef>
              <a:spcAft>
                <a:spcPts val="400"/>
              </a:spcAft>
              <a:buNone/>
            </a:pPr>
            <a:r>
              <a:rPr lang="en-US" sz="1450" b="1" kern="100" dirty="0">
                <a:solidFill>
                  <a:srgbClr val="800080"/>
                </a:solidFill>
                <a:effectLst/>
                <a:latin typeface="Calibri" panose="020F0502020204030204" pitchFamily="34" charset="0"/>
                <a:ea typeface="Times New Roman" panose="02020603050405020304" pitchFamily="18" charset="0"/>
                <a:cs typeface="Calibri" panose="020F0502020204030204" pitchFamily="34" charset="0"/>
              </a:rPr>
              <a:t>Vision: </a:t>
            </a:r>
            <a:r>
              <a:rPr lang="en-US" sz="1450" b="1" kern="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As a leader to empower lives, creating opportunities and strengthen the bond of humanity.</a:t>
            </a:r>
            <a:endParaRPr lang="en-IN" sz="1450" b="1" kern="100"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p>
            <a:pPr marL="285750" algn="just">
              <a:lnSpc>
                <a:spcPct val="115000"/>
              </a:lnSpc>
              <a:spcAft>
                <a:spcPts val="800"/>
              </a:spcAft>
              <a:buNone/>
            </a:pPr>
            <a:r>
              <a:rPr lang="en-US" sz="1450" b="1" kern="100" dirty="0">
                <a:solidFill>
                  <a:srgbClr val="800080"/>
                </a:solidFill>
                <a:effectLst/>
                <a:latin typeface="Calibri" panose="020F0502020204030204" pitchFamily="34" charset="0"/>
                <a:ea typeface="Calibri" panose="020F0502020204030204" pitchFamily="34" charset="0"/>
                <a:cs typeface="Calibri" panose="020F0502020204030204" pitchFamily="34" charset="0"/>
              </a:rPr>
              <a:t>Mission:</a:t>
            </a:r>
            <a:r>
              <a:rPr lang="en-US" sz="1450" kern="100" dirty="0">
                <a:solidFill>
                  <a:srgbClr val="800080"/>
                </a:solidFill>
                <a:effectLst/>
                <a:latin typeface="Calibri" panose="020F0502020204030204" pitchFamily="34" charset="0"/>
                <a:ea typeface="Calibri" panose="020F0502020204030204" pitchFamily="34" charset="0"/>
                <a:cs typeface="Calibri" panose="020F0502020204030204" pitchFamily="34" charset="0"/>
              </a:rPr>
              <a:t> </a:t>
            </a:r>
            <a:r>
              <a:rPr lang="en-US" sz="145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HRO Nepal is committed to serve humanity by integrating resources for people in need. We strive to provide immediate response in disasters, and effective programs in place of suffering for the pleasure of Almighty God.</a:t>
            </a:r>
            <a:endParaRPr lang="en-IN" sz="1450" kern="100" dirty="0">
              <a:effectLst/>
              <a:latin typeface="Calibri" panose="020F0502020204030204" pitchFamily="34" charset="0"/>
              <a:ea typeface="Calibri" panose="020F0502020204030204" pitchFamily="34" charset="0"/>
              <a:cs typeface="Arial" panose="020B0604020202020204" pitchFamily="34" charset="0"/>
            </a:endParaRPr>
          </a:p>
          <a:p>
            <a:pPr marL="285750" algn="just">
              <a:buNone/>
            </a:pPr>
            <a:r>
              <a:rPr lang="en-US" sz="1450" b="1" dirty="0">
                <a:solidFill>
                  <a:srgbClr val="800080"/>
                </a:solidFill>
                <a:effectLst/>
                <a:latin typeface="Calibri" panose="020F0502020204030204" pitchFamily="34" charset="0"/>
                <a:ea typeface="Times New Roman" panose="02020603050405020304" pitchFamily="18" charset="0"/>
              </a:rPr>
              <a:t>Goal:</a:t>
            </a:r>
            <a:r>
              <a:rPr lang="en-US" sz="1450" dirty="0">
                <a:solidFill>
                  <a:srgbClr val="800080"/>
                </a:solidFill>
                <a:effectLst/>
                <a:latin typeface="Calibri" panose="020F0502020204030204" pitchFamily="34" charset="0"/>
                <a:ea typeface="Times New Roman" panose="02020603050405020304" pitchFamily="18" charset="0"/>
              </a:rPr>
              <a:t> </a:t>
            </a:r>
            <a:r>
              <a:rPr lang="en-US" sz="1450" dirty="0">
                <a:effectLst/>
                <a:latin typeface="Calibri" panose="020F0502020204030204" pitchFamily="34" charset="0"/>
                <a:ea typeface="Times New Roman" panose="02020603050405020304" pitchFamily="18" charset="0"/>
              </a:rPr>
              <a:t>To uplift and transform the lives of marginalized and vulnerable communities across Nepal by providing integrated social, educational, and healthcare services, promoting self-reliance, and fostering sustainable development for the pleasure of Almighty God.</a:t>
            </a:r>
            <a:endParaRPr lang="en-IN" sz="1450" dirty="0">
              <a:effectLst/>
              <a:latin typeface="Times New Roman" panose="02020603050405020304" pitchFamily="18" charset="0"/>
              <a:ea typeface="Times New Roman" panose="02020603050405020304" pitchFamily="18" charset="0"/>
            </a:endParaRPr>
          </a:p>
          <a:p>
            <a:pPr>
              <a:lnSpc>
                <a:spcPct val="115000"/>
              </a:lnSpc>
              <a:spcAft>
                <a:spcPts val="800"/>
              </a:spcAft>
              <a:buNone/>
            </a:pPr>
            <a:r>
              <a:rPr lang="en-US" sz="1450" b="1" kern="100" dirty="0">
                <a:effectLst/>
                <a:latin typeface="Calibri" panose="020F0502020204030204" pitchFamily="34" charset="0"/>
                <a:ea typeface="Calibri" panose="020F0502020204030204" pitchFamily="34" charset="0"/>
                <a:cs typeface="Calibri" panose="020F0502020204030204" pitchFamily="34" charset="0"/>
              </a:rPr>
              <a:t>      Core Values:</a:t>
            </a:r>
            <a:endParaRPr lang="en-IN" sz="145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u="sng" kern="100" dirty="0">
                <a:solidFill>
                  <a:srgbClr val="800080"/>
                </a:solidFill>
                <a:effectLst/>
                <a:latin typeface="Calibri" panose="020F0502020204030204" pitchFamily="34" charset="0"/>
                <a:ea typeface="Calibri" panose="020F0502020204030204" pitchFamily="34" charset="0"/>
                <a:cs typeface="Calibri" panose="020F0502020204030204" pitchFamily="34" charset="0"/>
              </a:rPr>
              <a:t>Mutual Respect:</a:t>
            </a:r>
            <a:r>
              <a:rPr lang="en-US" sz="1450" kern="100" dirty="0">
                <a:solidFill>
                  <a:srgbClr val="800080"/>
                </a:solidFill>
                <a:effectLst/>
                <a:latin typeface="Calibri" panose="020F0502020204030204" pitchFamily="34" charset="0"/>
                <a:ea typeface="Calibri" panose="020F0502020204030204" pitchFamily="34" charset="0"/>
                <a:cs typeface="Calibri" panose="020F0502020204030204" pitchFamily="34" charset="0"/>
              </a:rPr>
              <a:t> </a:t>
            </a:r>
            <a:r>
              <a:rPr lang="en-US" sz="145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Recognize the innate worth of all people and the value of diversity</a:t>
            </a:r>
            <a:endParaRPr lang="en-IN" sz="145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u="sng" kern="100" dirty="0">
                <a:solidFill>
                  <a:srgbClr val="800080"/>
                </a:solidFill>
                <a:effectLst/>
                <a:latin typeface="Calibri" panose="020F0502020204030204" pitchFamily="34" charset="0"/>
                <a:ea typeface="Calibri" panose="020F0502020204030204" pitchFamily="34" charset="0"/>
                <a:cs typeface="Calibri" panose="020F0502020204030204" pitchFamily="34" charset="0"/>
              </a:rPr>
              <a:t>Equity and Justice:</a:t>
            </a:r>
            <a:r>
              <a:rPr lang="en-US" sz="1450" kern="100" dirty="0">
                <a:solidFill>
                  <a:srgbClr val="800080"/>
                </a:solidFill>
                <a:effectLst/>
                <a:latin typeface="Calibri" panose="020F0502020204030204" pitchFamily="34" charset="0"/>
                <a:ea typeface="Calibri" panose="020F0502020204030204" pitchFamily="34" charset="0"/>
                <a:cs typeface="Calibri" panose="020F0502020204030204" pitchFamily="34" charset="0"/>
              </a:rPr>
              <a:t> </a:t>
            </a:r>
            <a:r>
              <a:rPr lang="en-US" sz="145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Work to ensure equal opportunity for everyone, irrespective of race, gender, color, class, ethnicity, disability and location</a:t>
            </a:r>
            <a:endParaRPr lang="en-IN" sz="145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u="sng" kern="100" dirty="0">
                <a:solidFill>
                  <a:srgbClr val="800080"/>
                </a:solidFill>
                <a:effectLst/>
                <a:latin typeface="Calibri" panose="020F0502020204030204" pitchFamily="34" charset="0"/>
                <a:ea typeface="Calibri" panose="020F0502020204030204" pitchFamily="34" charset="0"/>
                <a:cs typeface="Calibri" panose="020F0502020204030204" pitchFamily="34" charset="0"/>
              </a:rPr>
              <a:t>Care for All:</a:t>
            </a:r>
            <a:r>
              <a:rPr lang="en-US" sz="145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Provide care for vulnerable groups; orphans, widows and elderly people</a:t>
            </a:r>
            <a:endParaRPr lang="en-IN" sz="145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u="sng" kern="100" dirty="0">
                <a:solidFill>
                  <a:srgbClr val="800080"/>
                </a:solidFill>
                <a:effectLst/>
                <a:latin typeface="Calibri" panose="020F0502020204030204" pitchFamily="34" charset="0"/>
                <a:ea typeface="Calibri" panose="020F0502020204030204" pitchFamily="34" charset="0"/>
                <a:cs typeface="Calibri" panose="020F0502020204030204" pitchFamily="34" charset="0"/>
              </a:rPr>
              <a:t>Honesty and Transparency:</a:t>
            </a:r>
            <a:r>
              <a:rPr lang="en-US" sz="145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Being accountable at all levels for the effectiveness of our actions and open in our judgments and communications with others</a:t>
            </a:r>
            <a:endParaRPr lang="en-IN" sz="145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u="sng" kern="100" dirty="0">
                <a:solidFill>
                  <a:srgbClr val="800080"/>
                </a:solidFill>
                <a:effectLst/>
                <a:latin typeface="Calibri" panose="020F0502020204030204" pitchFamily="34" charset="0"/>
                <a:ea typeface="Calibri" panose="020F0502020204030204" pitchFamily="34" charset="0"/>
                <a:cs typeface="Calibri" panose="020F0502020204030204" pitchFamily="34" charset="0"/>
              </a:rPr>
              <a:t>Self -Respect:</a:t>
            </a:r>
            <a:r>
              <a:rPr lang="en-US" sz="145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To help the poor without the feeling of humiliation</a:t>
            </a:r>
            <a:endParaRPr lang="en-IN" sz="145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15000"/>
              </a:lnSpc>
              <a:spcAft>
                <a:spcPts val="800"/>
              </a:spcAft>
              <a:buSzPts val="1000"/>
              <a:buFont typeface="Symbol" panose="05050102010706020507" pitchFamily="18" charset="2"/>
              <a:buChar char=""/>
              <a:tabLst>
                <a:tab pos="457200" algn="l"/>
              </a:tabLst>
            </a:pPr>
            <a:r>
              <a:rPr lang="en-US" sz="1450" u="sng" kern="100" dirty="0">
                <a:solidFill>
                  <a:srgbClr val="800080"/>
                </a:solidFill>
                <a:effectLst/>
                <a:latin typeface="Calibri" panose="020F0502020204030204" pitchFamily="34" charset="0"/>
                <a:ea typeface="Calibri" panose="020F0502020204030204" pitchFamily="34" charset="0"/>
                <a:cs typeface="Calibri" panose="020F0502020204030204" pitchFamily="34" charset="0"/>
              </a:rPr>
              <a:t>Solidarity with the Poor:</a:t>
            </a:r>
            <a:r>
              <a:rPr lang="en-US" sz="145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Powerless and excluded will be the only bias in our commitment to the fight against poverty</a:t>
            </a:r>
            <a:endParaRPr lang="en-IN" sz="145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3837351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98D02B1D-97E7-B433-49E1-D541CF957ED2}"/>
              </a:ext>
            </a:extLst>
          </p:cNvPr>
          <p:cNvGrpSpPr/>
          <p:nvPr/>
        </p:nvGrpSpPr>
        <p:grpSpPr>
          <a:xfrm>
            <a:off x="188913" y="2059751"/>
            <a:ext cx="3587297" cy="1015664"/>
            <a:chOff x="188913" y="2059751"/>
            <a:chExt cx="3587297" cy="1015664"/>
          </a:xfrm>
        </p:grpSpPr>
        <p:grpSp>
          <p:nvGrpSpPr>
            <p:cNvPr id="8" name="Group 7">
              <a:extLst>
                <a:ext uri="{FF2B5EF4-FFF2-40B4-BE49-F238E27FC236}">
                  <a16:creationId xmlns:a16="http://schemas.microsoft.com/office/drawing/2014/main" id="{AC01A1A7-EA7B-E5EF-2BA7-6D83CC7E8B92}"/>
                </a:ext>
              </a:extLst>
            </p:cNvPr>
            <p:cNvGrpSpPr/>
            <p:nvPr/>
          </p:nvGrpSpPr>
          <p:grpSpPr>
            <a:xfrm>
              <a:off x="188913" y="2059753"/>
              <a:ext cx="3587297" cy="804114"/>
              <a:chOff x="117473" y="1073914"/>
              <a:chExt cx="7141399" cy="1600787"/>
            </a:xfrm>
            <a:solidFill>
              <a:srgbClr val="800080"/>
            </a:solidFill>
          </p:grpSpPr>
          <p:sp>
            <p:nvSpPr>
              <p:cNvPr id="9" name="Freeform: Shape 8">
                <a:extLst>
                  <a:ext uri="{FF2B5EF4-FFF2-40B4-BE49-F238E27FC236}">
                    <a16:creationId xmlns:a16="http://schemas.microsoft.com/office/drawing/2014/main" id="{89FBDB37-60C1-28FE-FC79-E7CA40754542}"/>
                  </a:ext>
                </a:extLst>
              </p:cNvPr>
              <p:cNvSpPr/>
              <p:nvPr/>
            </p:nvSpPr>
            <p:spPr>
              <a:xfrm>
                <a:off x="117473" y="1073914"/>
                <a:ext cx="7141399" cy="1600787"/>
              </a:xfrm>
              <a:custGeom>
                <a:avLst/>
                <a:gdLst>
                  <a:gd name="connsiteX0" fmla="*/ 0 w 4783139"/>
                  <a:gd name="connsiteY0" fmla="*/ 0 h 1600786"/>
                  <a:gd name="connsiteX1" fmla="*/ 3982746 w 4783139"/>
                  <a:gd name="connsiteY1" fmla="*/ 0 h 1600786"/>
                  <a:gd name="connsiteX2" fmla="*/ 4783139 w 4783139"/>
                  <a:gd name="connsiteY2" fmla="*/ 800393 h 1600786"/>
                  <a:gd name="connsiteX3" fmla="*/ 3982746 w 4783139"/>
                  <a:gd name="connsiteY3" fmla="*/ 1600786 h 1600786"/>
                  <a:gd name="connsiteX4" fmla="*/ 0 w 4783139"/>
                  <a:gd name="connsiteY4" fmla="*/ 1600786 h 1600786"/>
                  <a:gd name="connsiteX5" fmla="*/ 0 w 4783139"/>
                  <a:gd name="connsiteY5" fmla="*/ 0 h 16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3139" h="1600786">
                    <a:moveTo>
                      <a:pt x="4783139" y="1600785"/>
                    </a:moveTo>
                    <a:lnTo>
                      <a:pt x="800393" y="1600785"/>
                    </a:lnTo>
                    <a:lnTo>
                      <a:pt x="0" y="800393"/>
                    </a:lnTo>
                    <a:lnTo>
                      <a:pt x="800393" y="1"/>
                    </a:lnTo>
                    <a:lnTo>
                      <a:pt x="4783139" y="1"/>
                    </a:lnTo>
                    <a:lnTo>
                      <a:pt x="4783139" y="1600785"/>
                    </a:lnTo>
                    <a:close/>
                  </a:path>
                </a:pathLst>
              </a:custGeom>
              <a:solidFill>
                <a:srgbClr val="80008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6098" tIns="240031" rIns="448056" bIns="240030" numCol="1" spcCol="1270" anchor="ctr" anchorCtr="0">
                <a:noAutofit/>
              </a:bodyPr>
              <a:lstStyle/>
              <a:p>
                <a:pPr marL="0" lvl="0" indent="0" algn="ctr" defTabSz="2800350">
                  <a:lnSpc>
                    <a:spcPct val="90000"/>
                  </a:lnSpc>
                  <a:spcBef>
                    <a:spcPct val="0"/>
                  </a:spcBef>
                  <a:spcAft>
                    <a:spcPct val="35000"/>
                  </a:spcAft>
                  <a:buNone/>
                </a:pPr>
                <a:endParaRPr lang="en-IN" sz="6300" kern="1200" dirty="0"/>
              </a:p>
            </p:txBody>
          </p:sp>
          <p:sp>
            <p:nvSpPr>
              <p:cNvPr id="10" name="Oval 9">
                <a:extLst>
                  <a:ext uri="{FF2B5EF4-FFF2-40B4-BE49-F238E27FC236}">
                    <a16:creationId xmlns:a16="http://schemas.microsoft.com/office/drawing/2014/main" id="{34E05129-1058-8058-40FE-20CF665A1349}"/>
                  </a:ext>
                </a:extLst>
              </p:cNvPr>
              <p:cNvSpPr/>
              <p:nvPr/>
            </p:nvSpPr>
            <p:spPr>
              <a:xfrm>
                <a:off x="118257" y="1073915"/>
                <a:ext cx="1600786" cy="1600786"/>
              </a:xfrm>
              <a:prstGeom prst="ellipse">
                <a:avLst/>
              </a:prstGeom>
              <a:solidFill>
                <a:srgbClr val="FECC0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66" name="TextBox 65">
              <a:extLst>
                <a:ext uri="{FF2B5EF4-FFF2-40B4-BE49-F238E27FC236}">
                  <a16:creationId xmlns:a16="http://schemas.microsoft.com/office/drawing/2014/main" id="{926E8C0F-64DD-A7F0-3880-FE2D926C4BC4}"/>
                </a:ext>
              </a:extLst>
            </p:cNvPr>
            <p:cNvSpPr txBox="1"/>
            <p:nvPr/>
          </p:nvSpPr>
          <p:spPr>
            <a:xfrm>
              <a:off x="980149" y="2059752"/>
              <a:ext cx="2663164" cy="1015663"/>
            </a:xfrm>
            <a:prstGeom prst="rect">
              <a:avLst/>
            </a:prstGeom>
            <a:noFill/>
          </p:spPr>
          <p:txBody>
            <a:bodyPr wrap="square" rtlCol="0">
              <a:spAutoFit/>
            </a:bodyPr>
            <a:lstStyle/>
            <a:p>
              <a:r>
                <a:rPr lang="en-US" sz="2000" b="1" dirty="0">
                  <a:solidFill>
                    <a:schemeClr val="bg1"/>
                  </a:solidFill>
                </a:rPr>
                <a:t>Promote Inclusive and Quality Education</a:t>
              </a:r>
              <a:endParaRPr lang="en-IN" sz="2000" dirty="0">
                <a:solidFill>
                  <a:schemeClr val="bg1"/>
                </a:solidFill>
              </a:endParaRPr>
            </a:p>
            <a:p>
              <a:endParaRPr lang="en-IN" sz="2000" dirty="0">
                <a:solidFill>
                  <a:schemeClr val="bg1"/>
                </a:solidFill>
              </a:endParaRPr>
            </a:p>
          </p:txBody>
        </p:sp>
        <p:sp>
          <p:nvSpPr>
            <p:cNvPr id="75" name="TextBox 74">
              <a:extLst>
                <a:ext uri="{FF2B5EF4-FFF2-40B4-BE49-F238E27FC236}">
                  <a16:creationId xmlns:a16="http://schemas.microsoft.com/office/drawing/2014/main" id="{B73CDFE2-AE02-F434-EC7E-8365E7991C26}"/>
                </a:ext>
              </a:extLst>
            </p:cNvPr>
            <p:cNvSpPr txBox="1"/>
            <p:nvPr/>
          </p:nvSpPr>
          <p:spPr>
            <a:xfrm>
              <a:off x="357495" y="2059751"/>
              <a:ext cx="503027" cy="769441"/>
            </a:xfrm>
            <a:prstGeom prst="rect">
              <a:avLst/>
            </a:prstGeom>
            <a:noFill/>
          </p:spPr>
          <p:txBody>
            <a:bodyPr wrap="square" rtlCol="0">
              <a:spAutoFit/>
            </a:bodyPr>
            <a:lstStyle/>
            <a:p>
              <a:r>
                <a:rPr lang="en-US" sz="4400" b="1" dirty="0">
                  <a:solidFill>
                    <a:srgbClr val="800080"/>
                  </a:solidFill>
                </a:rPr>
                <a:t>1</a:t>
              </a:r>
              <a:endParaRPr lang="en-IN" sz="4400" dirty="0">
                <a:solidFill>
                  <a:srgbClr val="800080"/>
                </a:solidFill>
              </a:endParaRPr>
            </a:p>
          </p:txBody>
        </p:sp>
      </p:grpSp>
      <p:grpSp>
        <p:nvGrpSpPr>
          <p:cNvPr id="88" name="Group 87">
            <a:extLst>
              <a:ext uri="{FF2B5EF4-FFF2-40B4-BE49-F238E27FC236}">
                <a16:creationId xmlns:a16="http://schemas.microsoft.com/office/drawing/2014/main" id="{5368766E-A754-BA16-3A8C-291F27C7E4F5}"/>
              </a:ext>
            </a:extLst>
          </p:cNvPr>
          <p:cNvGrpSpPr/>
          <p:nvPr/>
        </p:nvGrpSpPr>
        <p:grpSpPr>
          <a:xfrm>
            <a:off x="188912" y="3600421"/>
            <a:ext cx="3587297" cy="804114"/>
            <a:chOff x="188912" y="3600421"/>
            <a:chExt cx="3587297" cy="804114"/>
          </a:xfrm>
        </p:grpSpPr>
        <p:grpSp>
          <p:nvGrpSpPr>
            <p:cNvPr id="41" name="Group 40">
              <a:extLst>
                <a:ext uri="{FF2B5EF4-FFF2-40B4-BE49-F238E27FC236}">
                  <a16:creationId xmlns:a16="http://schemas.microsoft.com/office/drawing/2014/main" id="{A59E045C-CA9A-C4BB-4BBA-7A64179F52BB}"/>
                </a:ext>
              </a:extLst>
            </p:cNvPr>
            <p:cNvGrpSpPr/>
            <p:nvPr/>
          </p:nvGrpSpPr>
          <p:grpSpPr>
            <a:xfrm>
              <a:off x="188912" y="3600421"/>
              <a:ext cx="3587297" cy="804114"/>
              <a:chOff x="117473" y="1073914"/>
              <a:chExt cx="7141399" cy="1600787"/>
            </a:xfrm>
            <a:solidFill>
              <a:srgbClr val="800080"/>
            </a:solidFill>
          </p:grpSpPr>
          <p:sp>
            <p:nvSpPr>
              <p:cNvPr id="42" name="Freeform: Shape 41">
                <a:extLst>
                  <a:ext uri="{FF2B5EF4-FFF2-40B4-BE49-F238E27FC236}">
                    <a16:creationId xmlns:a16="http://schemas.microsoft.com/office/drawing/2014/main" id="{9EE88D19-00CF-83B4-4144-505C997EE5B9}"/>
                  </a:ext>
                </a:extLst>
              </p:cNvPr>
              <p:cNvSpPr/>
              <p:nvPr/>
            </p:nvSpPr>
            <p:spPr>
              <a:xfrm>
                <a:off x="117473" y="1073914"/>
                <a:ext cx="7141399" cy="1600787"/>
              </a:xfrm>
              <a:custGeom>
                <a:avLst/>
                <a:gdLst>
                  <a:gd name="connsiteX0" fmla="*/ 0 w 4783139"/>
                  <a:gd name="connsiteY0" fmla="*/ 0 h 1600786"/>
                  <a:gd name="connsiteX1" fmla="*/ 3982746 w 4783139"/>
                  <a:gd name="connsiteY1" fmla="*/ 0 h 1600786"/>
                  <a:gd name="connsiteX2" fmla="*/ 4783139 w 4783139"/>
                  <a:gd name="connsiteY2" fmla="*/ 800393 h 1600786"/>
                  <a:gd name="connsiteX3" fmla="*/ 3982746 w 4783139"/>
                  <a:gd name="connsiteY3" fmla="*/ 1600786 h 1600786"/>
                  <a:gd name="connsiteX4" fmla="*/ 0 w 4783139"/>
                  <a:gd name="connsiteY4" fmla="*/ 1600786 h 1600786"/>
                  <a:gd name="connsiteX5" fmla="*/ 0 w 4783139"/>
                  <a:gd name="connsiteY5" fmla="*/ 0 h 16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3139" h="1600786">
                    <a:moveTo>
                      <a:pt x="4783139" y="1600785"/>
                    </a:moveTo>
                    <a:lnTo>
                      <a:pt x="800393" y="1600785"/>
                    </a:lnTo>
                    <a:lnTo>
                      <a:pt x="0" y="800393"/>
                    </a:lnTo>
                    <a:lnTo>
                      <a:pt x="800393" y="1"/>
                    </a:lnTo>
                    <a:lnTo>
                      <a:pt x="4783139" y="1"/>
                    </a:lnTo>
                    <a:lnTo>
                      <a:pt x="4783139" y="1600785"/>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6098" tIns="240031" rIns="448056" bIns="240030" numCol="1" spcCol="1270" anchor="ctr" anchorCtr="0">
                <a:noAutofit/>
              </a:bodyPr>
              <a:lstStyle/>
              <a:p>
                <a:pPr marL="0" lvl="0" indent="0" algn="ctr" defTabSz="2800350">
                  <a:lnSpc>
                    <a:spcPct val="90000"/>
                  </a:lnSpc>
                  <a:spcBef>
                    <a:spcPct val="0"/>
                  </a:spcBef>
                  <a:spcAft>
                    <a:spcPct val="35000"/>
                  </a:spcAft>
                  <a:buNone/>
                </a:pPr>
                <a:endParaRPr lang="en-IN" sz="6300" kern="1200" dirty="0"/>
              </a:p>
            </p:txBody>
          </p:sp>
          <p:sp>
            <p:nvSpPr>
              <p:cNvPr id="43" name="Oval 42">
                <a:extLst>
                  <a:ext uri="{FF2B5EF4-FFF2-40B4-BE49-F238E27FC236}">
                    <a16:creationId xmlns:a16="http://schemas.microsoft.com/office/drawing/2014/main" id="{08A43303-1547-B42C-C445-9F5D7F8C7CA0}"/>
                  </a:ext>
                </a:extLst>
              </p:cNvPr>
              <p:cNvSpPr/>
              <p:nvPr/>
            </p:nvSpPr>
            <p:spPr>
              <a:xfrm>
                <a:off x="118257" y="1073915"/>
                <a:ext cx="1600786" cy="1600786"/>
              </a:xfrm>
              <a:prstGeom prst="ellipse">
                <a:avLst/>
              </a:prstGeom>
              <a:solidFill>
                <a:srgbClr val="FECC0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67" name="TextBox 66">
              <a:extLst>
                <a:ext uri="{FF2B5EF4-FFF2-40B4-BE49-F238E27FC236}">
                  <a16:creationId xmlns:a16="http://schemas.microsoft.com/office/drawing/2014/main" id="{4D164725-5B02-45C9-9076-521848E5713D}"/>
                </a:ext>
              </a:extLst>
            </p:cNvPr>
            <p:cNvSpPr txBox="1"/>
            <p:nvPr/>
          </p:nvSpPr>
          <p:spPr>
            <a:xfrm>
              <a:off x="993419" y="3617595"/>
              <a:ext cx="2663164" cy="646331"/>
            </a:xfrm>
            <a:prstGeom prst="rect">
              <a:avLst/>
            </a:prstGeom>
            <a:noFill/>
          </p:spPr>
          <p:txBody>
            <a:bodyPr wrap="square" rtlCol="0">
              <a:spAutoFit/>
            </a:bodyPr>
            <a:lstStyle/>
            <a:p>
              <a:r>
                <a:rPr lang="en-US" b="1" dirty="0">
                  <a:solidFill>
                    <a:schemeClr val="bg1"/>
                  </a:solidFill>
                </a:rPr>
                <a:t>Support Orphans and Destitute Children</a:t>
              </a:r>
              <a:endParaRPr lang="en-IN" sz="2000" dirty="0">
                <a:solidFill>
                  <a:schemeClr val="bg1"/>
                </a:solidFill>
              </a:endParaRPr>
            </a:p>
          </p:txBody>
        </p:sp>
        <p:sp>
          <p:nvSpPr>
            <p:cNvPr id="76" name="TextBox 75">
              <a:extLst>
                <a:ext uri="{FF2B5EF4-FFF2-40B4-BE49-F238E27FC236}">
                  <a16:creationId xmlns:a16="http://schemas.microsoft.com/office/drawing/2014/main" id="{92B6BFF0-639C-BAF9-E568-88BC6D261819}"/>
                </a:ext>
              </a:extLst>
            </p:cNvPr>
            <p:cNvSpPr txBox="1"/>
            <p:nvPr/>
          </p:nvSpPr>
          <p:spPr>
            <a:xfrm>
              <a:off x="384036" y="3617595"/>
              <a:ext cx="503027" cy="769441"/>
            </a:xfrm>
            <a:prstGeom prst="rect">
              <a:avLst/>
            </a:prstGeom>
            <a:noFill/>
          </p:spPr>
          <p:txBody>
            <a:bodyPr wrap="square" rtlCol="0">
              <a:spAutoFit/>
            </a:bodyPr>
            <a:lstStyle/>
            <a:p>
              <a:r>
                <a:rPr lang="en-US" sz="4400" b="1" dirty="0">
                  <a:solidFill>
                    <a:srgbClr val="800080"/>
                  </a:solidFill>
                </a:rPr>
                <a:t>2</a:t>
              </a:r>
              <a:endParaRPr lang="en-IN" sz="4400" dirty="0">
                <a:solidFill>
                  <a:srgbClr val="800080"/>
                </a:solidFill>
              </a:endParaRPr>
            </a:p>
          </p:txBody>
        </p:sp>
      </p:grpSp>
      <p:grpSp>
        <p:nvGrpSpPr>
          <p:cNvPr id="89" name="Group 88">
            <a:extLst>
              <a:ext uri="{FF2B5EF4-FFF2-40B4-BE49-F238E27FC236}">
                <a16:creationId xmlns:a16="http://schemas.microsoft.com/office/drawing/2014/main" id="{C29A42FF-F818-2D74-BD49-86166F12BD6C}"/>
              </a:ext>
            </a:extLst>
          </p:cNvPr>
          <p:cNvGrpSpPr/>
          <p:nvPr/>
        </p:nvGrpSpPr>
        <p:grpSpPr>
          <a:xfrm>
            <a:off x="188912" y="5141089"/>
            <a:ext cx="3720193" cy="804115"/>
            <a:chOff x="188912" y="5141089"/>
            <a:chExt cx="3720193" cy="804115"/>
          </a:xfrm>
        </p:grpSpPr>
        <p:grpSp>
          <p:nvGrpSpPr>
            <p:cNvPr id="44" name="Group 43">
              <a:extLst>
                <a:ext uri="{FF2B5EF4-FFF2-40B4-BE49-F238E27FC236}">
                  <a16:creationId xmlns:a16="http://schemas.microsoft.com/office/drawing/2014/main" id="{D7E5CDDE-27AD-9C76-8CD2-D1F8E6FE9E99}"/>
                </a:ext>
              </a:extLst>
            </p:cNvPr>
            <p:cNvGrpSpPr/>
            <p:nvPr/>
          </p:nvGrpSpPr>
          <p:grpSpPr>
            <a:xfrm>
              <a:off x="188912" y="5141090"/>
              <a:ext cx="3587297" cy="804114"/>
              <a:chOff x="117473" y="1073914"/>
              <a:chExt cx="7141399" cy="1600787"/>
            </a:xfrm>
            <a:solidFill>
              <a:srgbClr val="800080"/>
            </a:solidFill>
          </p:grpSpPr>
          <p:sp>
            <p:nvSpPr>
              <p:cNvPr id="45" name="Freeform: Shape 44">
                <a:extLst>
                  <a:ext uri="{FF2B5EF4-FFF2-40B4-BE49-F238E27FC236}">
                    <a16:creationId xmlns:a16="http://schemas.microsoft.com/office/drawing/2014/main" id="{1C4BDD2D-DE56-5836-BD82-4D07CEF26D58}"/>
                  </a:ext>
                </a:extLst>
              </p:cNvPr>
              <p:cNvSpPr/>
              <p:nvPr/>
            </p:nvSpPr>
            <p:spPr>
              <a:xfrm>
                <a:off x="117473" y="1073914"/>
                <a:ext cx="7141399" cy="1600787"/>
              </a:xfrm>
              <a:custGeom>
                <a:avLst/>
                <a:gdLst>
                  <a:gd name="connsiteX0" fmla="*/ 0 w 4783139"/>
                  <a:gd name="connsiteY0" fmla="*/ 0 h 1600786"/>
                  <a:gd name="connsiteX1" fmla="*/ 3982746 w 4783139"/>
                  <a:gd name="connsiteY1" fmla="*/ 0 h 1600786"/>
                  <a:gd name="connsiteX2" fmla="*/ 4783139 w 4783139"/>
                  <a:gd name="connsiteY2" fmla="*/ 800393 h 1600786"/>
                  <a:gd name="connsiteX3" fmla="*/ 3982746 w 4783139"/>
                  <a:gd name="connsiteY3" fmla="*/ 1600786 h 1600786"/>
                  <a:gd name="connsiteX4" fmla="*/ 0 w 4783139"/>
                  <a:gd name="connsiteY4" fmla="*/ 1600786 h 1600786"/>
                  <a:gd name="connsiteX5" fmla="*/ 0 w 4783139"/>
                  <a:gd name="connsiteY5" fmla="*/ 0 h 16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3139" h="1600786">
                    <a:moveTo>
                      <a:pt x="4783139" y="1600785"/>
                    </a:moveTo>
                    <a:lnTo>
                      <a:pt x="800393" y="1600785"/>
                    </a:lnTo>
                    <a:lnTo>
                      <a:pt x="0" y="800393"/>
                    </a:lnTo>
                    <a:lnTo>
                      <a:pt x="800393" y="1"/>
                    </a:lnTo>
                    <a:lnTo>
                      <a:pt x="4783139" y="1"/>
                    </a:lnTo>
                    <a:lnTo>
                      <a:pt x="4783139" y="1600785"/>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6098" tIns="240031" rIns="448056" bIns="240030" numCol="1" spcCol="1270" anchor="ctr" anchorCtr="0">
                <a:noAutofit/>
              </a:bodyPr>
              <a:lstStyle/>
              <a:p>
                <a:pPr marL="0" lvl="0" indent="0" algn="ctr" defTabSz="2800350">
                  <a:lnSpc>
                    <a:spcPct val="90000"/>
                  </a:lnSpc>
                  <a:spcBef>
                    <a:spcPct val="0"/>
                  </a:spcBef>
                  <a:spcAft>
                    <a:spcPct val="35000"/>
                  </a:spcAft>
                  <a:buNone/>
                </a:pPr>
                <a:endParaRPr lang="en-IN" sz="6300" kern="1200" dirty="0"/>
              </a:p>
            </p:txBody>
          </p:sp>
          <p:sp>
            <p:nvSpPr>
              <p:cNvPr id="46" name="Oval 45">
                <a:extLst>
                  <a:ext uri="{FF2B5EF4-FFF2-40B4-BE49-F238E27FC236}">
                    <a16:creationId xmlns:a16="http://schemas.microsoft.com/office/drawing/2014/main" id="{6BB32EB8-520E-F2BA-825A-E446579D10D5}"/>
                  </a:ext>
                </a:extLst>
              </p:cNvPr>
              <p:cNvSpPr/>
              <p:nvPr/>
            </p:nvSpPr>
            <p:spPr>
              <a:xfrm>
                <a:off x="118257" y="1073915"/>
                <a:ext cx="1600786" cy="1600786"/>
              </a:xfrm>
              <a:prstGeom prst="ellipse">
                <a:avLst/>
              </a:prstGeom>
              <a:solidFill>
                <a:srgbClr val="FECC0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68" name="TextBox 67">
              <a:extLst>
                <a:ext uri="{FF2B5EF4-FFF2-40B4-BE49-F238E27FC236}">
                  <a16:creationId xmlns:a16="http://schemas.microsoft.com/office/drawing/2014/main" id="{DE181634-E9E5-044E-7FEA-A4E55DBD5453}"/>
                </a:ext>
              </a:extLst>
            </p:cNvPr>
            <p:cNvSpPr txBox="1"/>
            <p:nvPr/>
          </p:nvSpPr>
          <p:spPr>
            <a:xfrm>
              <a:off x="993419" y="5141089"/>
              <a:ext cx="2915686" cy="615553"/>
            </a:xfrm>
            <a:prstGeom prst="rect">
              <a:avLst/>
            </a:prstGeom>
            <a:noFill/>
          </p:spPr>
          <p:txBody>
            <a:bodyPr wrap="square" rtlCol="0">
              <a:spAutoFit/>
            </a:bodyPr>
            <a:lstStyle/>
            <a:p>
              <a:pPr lvl="0"/>
              <a:r>
                <a:rPr lang="en-US" sz="1700" b="1" dirty="0">
                  <a:solidFill>
                    <a:schemeClr val="bg1"/>
                  </a:solidFill>
                </a:rPr>
                <a:t>Enhance Livelihoods through Skills Development</a:t>
              </a:r>
              <a:endParaRPr lang="en-IN" sz="1700" dirty="0">
                <a:solidFill>
                  <a:schemeClr val="bg1"/>
                </a:solidFill>
              </a:endParaRPr>
            </a:p>
          </p:txBody>
        </p:sp>
        <p:sp>
          <p:nvSpPr>
            <p:cNvPr id="77" name="TextBox 76">
              <a:extLst>
                <a:ext uri="{FF2B5EF4-FFF2-40B4-BE49-F238E27FC236}">
                  <a16:creationId xmlns:a16="http://schemas.microsoft.com/office/drawing/2014/main" id="{5E1A287B-8C64-FA9C-BF21-2AE567B1D271}"/>
                </a:ext>
              </a:extLst>
            </p:cNvPr>
            <p:cNvSpPr txBox="1"/>
            <p:nvPr/>
          </p:nvSpPr>
          <p:spPr>
            <a:xfrm>
              <a:off x="384036" y="5141862"/>
              <a:ext cx="503027" cy="769441"/>
            </a:xfrm>
            <a:prstGeom prst="rect">
              <a:avLst/>
            </a:prstGeom>
            <a:noFill/>
          </p:spPr>
          <p:txBody>
            <a:bodyPr wrap="square" rtlCol="0">
              <a:spAutoFit/>
            </a:bodyPr>
            <a:lstStyle/>
            <a:p>
              <a:r>
                <a:rPr lang="en-US" sz="4400" b="1" dirty="0">
                  <a:solidFill>
                    <a:srgbClr val="800080"/>
                  </a:solidFill>
                </a:rPr>
                <a:t>3</a:t>
              </a:r>
              <a:endParaRPr lang="en-IN" sz="4400" dirty="0">
                <a:solidFill>
                  <a:srgbClr val="800080"/>
                </a:solidFill>
              </a:endParaRPr>
            </a:p>
          </p:txBody>
        </p:sp>
      </p:grpSp>
      <p:grpSp>
        <p:nvGrpSpPr>
          <p:cNvPr id="90" name="Group 89">
            <a:extLst>
              <a:ext uri="{FF2B5EF4-FFF2-40B4-BE49-F238E27FC236}">
                <a16:creationId xmlns:a16="http://schemas.microsoft.com/office/drawing/2014/main" id="{A6F8AFE6-128D-F475-DAF1-635D5824BBE4}"/>
              </a:ext>
            </a:extLst>
          </p:cNvPr>
          <p:cNvGrpSpPr/>
          <p:nvPr/>
        </p:nvGrpSpPr>
        <p:grpSpPr>
          <a:xfrm>
            <a:off x="4172969" y="2059751"/>
            <a:ext cx="3587297" cy="804116"/>
            <a:chOff x="4172969" y="2059751"/>
            <a:chExt cx="3587297" cy="804116"/>
          </a:xfrm>
        </p:grpSpPr>
        <p:grpSp>
          <p:nvGrpSpPr>
            <p:cNvPr id="47" name="Group 46">
              <a:extLst>
                <a:ext uri="{FF2B5EF4-FFF2-40B4-BE49-F238E27FC236}">
                  <a16:creationId xmlns:a16="http://schemas.microsoft.com/office/drawing/2014/main" id="{C441A040-4E2B-3FA6-DC4E-C963612E680F}"/>
                </a:ext>
              </a:extLst>
            </p:cNvPr>
            <p:cNvGrpSpPr/>
            <p:nvPr/>
          </p:nvGrpSpPr>
          <p:grpSpPr>
            <a:xfrm>
              <a:off x="4172969" y="2059753"/>
              <a:ext cx="3587297" cy="804114"/>
              <a:chOff x="117473" y="1073914"/>
              <a:chExt cx="7141399" cy="1600787"/>
            </a:xfrm>
            <a:solidFill>
              <a:srgbClr val="800080"/>
            </a:solidFill>
          </p:grpSpPr>
          <p:sp>
            <p:nvSpPr>
              <p:cNvPr id="48" name="Freeform: Shape 47">
                <a:extLst>
                  <a:ext uri="{FF2B5EF4-FFF2-40B4-BE49-F238E27FC236}">
                    <a16:creationId xmlns:a16="http://schemas.microsoft.com/office/drawing/2014/main" id="{1542E416-A701-50F4-4A3B-739FBAEC78A4}"/>
                  </a:ext>
                </a:extLst>
              </p:cNvPr>
              <p:cNvSpPr/>
              <p:nvPr/>
            </p:nvSpPr>
            <p:spPr>
              <a:xfrm>
                <a:off x="117473" y="1073914"/>
                <a:ext cx="7141399" cy="1600787"/>
              </a:xfrm>
              <a:custGeom>
                <a:avLst/>
                <a:gdLst>
                  <a:gd name="connsiteX0" fmla="*/ 0 w 4783139"/>
                  <a:gd name="connsiteY0" fmla="*/ 0 h 1600786"/>
                  <a:gd name="connsiteX1" fmla="*/ 3982746 w 4783139"/>
                  <a:gd name="connsiteY1" fmla="*/ 0 h 1600786"/>
                  <a:gd name="connsiteX2" fmla="*/ 4783139 w 4783139"/>
                  <a:gd name="connsiteY2" fmla="*/ 800393 h 1600786"/>
                  <a:gd name="connsiteX3" fmla="*/ 3982746 w 4783139"/>
                  <a:gd name="connsiteY3" fmla="*/ 1600786 h 1600786"/>
                  <a:gd name="connsiteX4" fmla="*/ 0 w 4783139"/>
                  <a:gd name="connsiteY4" fmla="*/ 1600786 h 1600786"/>
                  <a:gd name="connsiteX5" fmla="*/ 0 w 4783139"/>
                  <a:gd name="connsiteY5" fmla="*/ 0 h 16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3139" h="1600786">
                    <a:moveTo>
                      <a:pt x="4783139" y="1600785"/>
                    </a:moveTo>
                    <a:lnTo>
                      <a:pt x="800393" y="1600785"/>
                    </a:lnTo>
                    <a:lnTo>
                      <a:pt x="0" y="800393"/>
                    </a:lnTo>
                    <a:lnTo>
                      <a:pt x="800393" y="1"/>
                    </a:lnTo>
                    <a:lnTo>
                      <a:pt x="4783139" y="1"/>
                    </a:lnTo>
                    <a:lnTo>
                      <a:pt x="4783139" y="1600785"/>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6098" tIns="240031" rIns="448056" bIns="240030" numCol="1" spcCol="1270" anchor="ctr" anchorCtr="0">
                <a:noAutofit/>
              </a:bodyPr>
              <a:lstStyle/>
              <a:p>
                <a:pPr marL="0" lvl="0" indent="0" algn="ctr" defTabSz="2800350">
                  <a:lnSpc>
                    <a:spcPct val="90000"/>
                  </a:lnSpc>
                  <a:spcBef>
                    <a:spcPct val="0"/>
                  </a:spcBef>
                  <a:spcAft>
                    <a:spcPct val="35000"/>
                  </a:spcAft>
                  <a:buNone/>
                </a:pPr>
                <a:endParaRPr lang="en-IN" sz="6300" kern="1200" dirty="0"/>
              </a:p>
            </p:txBody>
          </p:sp>
          <p:sp>
            <p:nvSpPr>
              <p:cNvPr id="49" name="Oval 48">
                <a:extLst>
                  <a:ext uri="{FF2B5EF4-FFF2-40B4-BE49-F238E27FC236}">
                    <a16:creationId xmlns:a16="http://schemas.microsoft.com/office/drawing/2014/main" id="{813E400E-D59F-8AD6-943D-96B9F6E62993}"/>
                  </a:ext>
                </a:extLst>
              </p:cNvPr>
              <p:cNvSpPr/>
              <p:nvPr/>
            </p:nvSpPr>
            <p:spPr>
              <a:xfrm>
                <a:off x="118257" y="1073915"/>
                <a:ext cx="1600786" cy="1600786"/>
              </a:xfrm>
              <a:prstGeom prst="ellipse">
                <a:avLst/>
              </a:prstGeom>
              <a:solidFill>
                <a:srgbClr val="FECC0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69" name="TextBox 68">
              <a:extLst>
                <a:ext uri="{FF2B5EF4-FFF2-40B4-BE49-F238E27FC236}">
                  <a16:creationId xmlns:a16="http://schemas.microsoft.com/office/drawing/2014/main" id="{11F85B0B-50FC-482A-5AFA-9E066D75D812}"/>
                </a:ext>
              </a:extLst>
            </p:cNvPr>
            <p:cNvSpPr txBox="1"/>
            <p:nvPr/>
          </p:nvSpPr>
          <p:spPr>
            <a:xfrm>
              <a:off x="4977475" y="2059752"/>
              <a:ext cx="2663164" cy="646331"/>
            </a:xfrm>
            <a:prstGeom prst="rect">
              <a:avLst/>
            </a:prstGeom>
            <a:noFill/>
          </p:spPr>
          <p:txBody>
            <a:bodyPr wrap="square" rtlCol="0">
              <a:spAutoFit/>
            </a:bodyPr>
            <a:lstStyle/>
            <a:p>
              <a:pPr lvl="0"/>
              <a:r>
                <a:rPr lang="en-US" b="1" dirty="0">
                  <a:solidFill>
                    <a:schemeClr val="bg1"/>
                  </a:solidFill>
                </a:rPr>
                <a:t>Improve Access to Clean and Safe Water</a:t>
              </a:r>
              <a:endParaRPr lang="en-IN" dirty="0">
                <a:solidFill>
                  <a:schemeClr val="bg1"/>
                </a:solidFill>
              </a:endParaRPr>
            </a:p>
          </p:txBody>
        </p:sp>
        <p:sp>
          <p:nvSpPr>
            <p:cNvPr id="78" name="TextBox 77">
              <a:extLst>
                <a:ext uri="{FF2B5EF4-FFF2-40B4-BE49-F238E27FC236}">
                  <a16:creationId xmlns:a16="http://schemas.microsoft.com/office/drawing/2014/main" id="{108EEA07-524C-EB8E-B84F-4CAD9C5CC20E}"/>
                </a:ext>
              </a:extLst>
            </p:cNvPr>
            <p:cNvSpPr txBox="1"/>
            <p:nvPr/>
          </p:nvSpPr>
          <p:spPr>
            <a:xfrm>
              <a:off x="4328808" y="2059751"/>
              <a:ext cx="503027" cy="769441"/>
            </a:xfrm>
            <a:prstGeom prst="rect">
              <a:avLst/>
            </a:prstGeom>
            <a:noFill/>
          </p:spPr>
          <p:txBody>
            <a:bodyPr wrap="square" rtlCol="0">
              <a:spAutoFit/>
            </a:bodyPr>
            <a:lstStyle/>
            <a:p>
              <a:r>
                <a:rPr lang="en-US" sz="4400" b="1" dirty="0">
                  <a:solidFill>
                    <a:srgbClr val="800080"/>
                  </a:solidFill>
                </a:rPr>
                <a:t>4</a:t>
              </a:r>
              <a:endParaRPr lang="en-IN" sz="4400" dirty="0">
                <a:solidFill>
                  <a:srgbClr val="800080"/>
                </a:solidFill>
              </a:endParaRPr>
            </a:p>
          </p:txBody>
        </p:sp>
      </p:grpSp>
      <p:grpSp>
        <p:nvGrpSpPr>
          <p:cNvPr id="91" name="Group 90">
            <a:extLst>
              <a:ext uri="{FF2B5EF4-FFF2-40B4-BE49-F238E27FC236}">
                <a16:creationId xmlns:a16="http://schemas.microsoft.com/office/drawing/2014/main" id="{505398F2-B948-3196-218C-A24F3E47E245}"/>
              </a:ext>
            </a:extLst>
          </p:cNvPr>
          <p:cNvGrpSpPr/>
          <p:nvPr/>
        </p:nvGrpSpPr>
        <p:grpSpPr>
          <a:xfrm>
            <a:off x="4172968" y="3600421"/>
            <a:ext cx="3587297" cy="804114"/>
            <a:chOff x="4172968" y="3600421"/>
            <a:chExt cx="3587297" cy="804114"/>
          </a:xfrm>
        </p:grpSpPr>
        <p:grpSp>
          <p:nvGrpSpPr>
            <p:cNvPr id="50" name="Group 49">
              <a:extLst>
                <a:ext uri="{FF2B5EF4-FFF2-40B4-BE49-F238E27FC236}">
                  <a16:creationId xmlns:a16="http://schemas.microsoft.com/office/drawing/2014/main" id="{771F1623-6F58-3253-1732-996B2A1F86DD}"/>
                </a:ext>
              </a:extLst>
            </p:cNvPr>
            <p:cNvGrpSpPr/>
            <p:nvPr/>
          </p:nvGrpSpPr>
          <p:grpSpPr>
            <a:xfrm>
              <a:off x="4172968" y="3600421"/>
              <a:ext cx="3587297" cy="804114"/>
              <a:chOff x="117473" y="1073914"/>
              <a:chExt cx="7141399" cy="1600787"/>
            </a:xfrm>
            <a:solidFill>
              <a:srgbClr val="800080"/>
            </a:solidFill>
          </p:grpSpPr>
          <p:sp>
            <p:nvSpPr>
              <p:cNvPr id="51" name="Freeform: Shape 50">
                <a:extLst>
                  <a:ext uri="{FF2B5EF4-FFF2-40B4-BE49-F238E27FC236}">
                    <a16:creationId xmlns:a16="http://schemas.microsoft.com/office/drawing/2014/main" id="{04F18B4B-D18B-A5B5-67E3-766084B23A7D}"/>
                  </a:ext>
                </a:extLst>
              </p:cNvPr>
              <p:cNvSpPr/>
              <p:nvPr/>
            </p:nvSpPr>
            <p:spPr>
              <a:xfrm>
                <a:off x="117473" y="1073914"/>
                <a:ext cx="7141399" cy="1600787"/>
              </a:xfrm>
              <a:custGeom>
                <a:avLst/>
                <a:gdLst>
                  <a:gd name="connsiteX0" fmla="*/ 0 w 4783139"/>
                  <a:gd name="connsiteY0" fmla="*/ 0 h 1600786"/>
                  <a:gd name="connsiteX1" fmla="*/ 3982746 w 4783139"/>
                  <a:gd name="connsiteY1" fmla="*/ 0 h 1600786"/>
                  <a:gd name="connsiteX2" fmla="*/ 4783139 w 4783139"/>
                  <a:gd name="connsiteY2" fmla="*/ 800393 h 1600786"/>
                  <a:gd name="connsiteX3" fmla="*/ 3982746 w 4783139"/>
                  <a:gd name="connsiteY3" fmla="*/ 1600786 h 1600786"/>
                  <a:gd name="connsiteX4" fmla="*/ 0 w 4783139"/>
                  <a:gd name="connsiteY4" fmla="*/ 1600786 h 1600786"/>
                  <a:gd name="connsiteX5" fmla="*/ 0 w 4783139"/>
                  <a:gd name="connsiteY5" fmla="*/ 0 h 16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3139" h="1600786">
                    <a:moveTo>
                      <a:pt x="4783139" y="1600785"/>
                    </a:moveTo>
                    <a:lnTo>
                      <a:pt x="800393" y="1600785"/>
                    </a:lnTo>
                    <a:lnTo>
                      <a:pt x="0" y="800393"/>
                    </a:lnTo>
                    <a:lnTo>
                      <a:pt x="800393" y="1"/>
                    </a:lnTo>
                    <a:lnTo>
                      <a:pt x="4783139" y="1"/>
                    </a:lnTo>
                    <a:lnTo>
                      <a:pt x="4783139" y="1600785"/>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6098" tIns="240031" rIns="448056" bIns="240030" numCol="1" spcCol="1270" anchor="ctr" anchorCtr="0">
                <a:noAutofit/>
              </a:bodyPr>
              <a:lstStyle/>
              <a:p>
                <a:pPr marL="0" lvl="0" indent="0" algn="ctr" defTabSz="2800350">
                  <a:lnSpc>
                    <a:spcPct val="90000"/>
                  </a:lnSpc>
                  <a:spcBef>
                    <a:spcPct val="0"/>
                  </a:spcBef>
                  <a:spcAft>
                    <a:spcPct val="35000"/>
                  </a:spcAft>
                  <a:buNone/>
                </a:pPr>
                <a:endParaRPr lang="en-IN" sz="6300" kern="1200" dirty="0"/>
              </a:p>
            </p:txBody>
          </p:sp>
          <p:sp>
            <p:nvSpPr>
              <p:cNvPr id="52" name="Oval 51">
                <a:extLst>
                  <a:ext uri="{FF2B5EF4-FFF2-40B4-BE49-F238E27FC236}">
                    <a16:creationId xmlns:a16="http://schemas.microsoft.com/office/drawing/2014/main" id="{4B48A023-A91F-332C-E834-E6E7B4FD8773}"/>
                  </a:ext>
                </a:extLst>
              </p:cNvPr>
              <p:cNvSpPr/>
              <p:nvPr/>
            </p:nvSpPr>
            <p:spPr>
              <a:xfrm>
                <a:off x="118257" y="1073915"/>
                <a:ext cx="1600786" cy="1600786"/>
              </a:xfrm>
              <a:prstGeom prst="ellipse">
                <a:avLst/>
              </a:prstGeom>
              <a:solidFill>
                <a:srgbClr val="FECC0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70" name="TextBox 69">
              <a:extLst>
                <a:ext uri="{FF2B5EF4-FFF2-40B4-BE49-F238E27FC236}">
                  <a16:creationId xmlns:a16="http://schemas.microsoft.com/office/drawing/2014/main" id="{9AB28F07-1263-3255-A1BB-5D8225B839B7}"/>
                </a:ext>
              </a:extLst>
            </p:cNvPr>
            <p:cNvSpPr txBox="1"/>
            <p:nvPr/>
          </p:nvSpPr>
          <p:spPr>
            <a:xfrm>
              <a:off x="4990745" y="3617595"/>
              <a:ext cx="2663164" cy="646331"/>
            </a:xfrm>
            <a:prstGeom prst="rect">
              <a:avLst/>
            </a:prstGeom>
            <a:noFill/>
          </p:spPr>
          <p:txBody>
            <a:bodyPr wrap="square" rtlCol="0">
              <a:spAutoFit/>
            </a:bodyPr>
            <a:lstStyle/>
            <a:p>
              <a:pPr lvl="0"/>
              <a:r>
                <a:rPr lang="en-US" b="1" dirty="0">
                  <a:solidFill>
                    <a:schemeClr val="bg1"/>
                  </a:solidFill>
                </a:rPr>
                <a:t>Provide Free Medical Services and Surgeries</a:t>
              </a:r>
              <a:endParaRPr lang="en-IN" dirty="0">
                <a:solidFill>
                  <a:schemeClr val="bg1"/>
                </a:solidFill>
              </a:endParaRPr>
            </a:p>
          </p:txBody>
        </p:sp>
        <p:sp>
          <p:nvSpPr>
            <p:cNvPr id="79" name="TextBox 78">
              <a:extLst>
                <a:ext uri="{FF2B5EF4-FFF2-40B4-BE49-F238E27FC236}">
                  <a16:creationId xmlns:a16="http://schemas.microsoft.com/office/drawing/2014/main" id="{9E529AAA-0BE1-39CB-F071-E26AE9AB1984}"/>
                </a:ext>
              </a:extLst>
            </p:cNvPr>
            <p:cNvSpPr txBox="1"/>
            <p:nvPr/>
          </p:nvSpPr>
          <p:spPr>
            <a:xfrm>
              <a:off x="4355349" y="3617595"/>
              <a:ext cx="503027" cy="769441"/>
            </a:xfrm>
            <a:prstGeom prst="rect">
              <a:avLst/>
            </a:prstGeom>
            <a:noFill/>
          </p:spPr>
          <p:txBody>
            <a:bodyPr wrap="square" rtlCol="0">
              <a:spAutoFit/>
            </a:bodyPr>
            <a:lstStyle/>
            <a:p>
              <a:r>
                <a:rPr lang="en-US" sz="4400" b="1" dirty="0">
                  <a:solidFill>
                    <a:srgbClr val="800080"/>
                  </a:solidFill>
                </a:rPr>
                <a:t>5</a:t>
              </a:r>
              <a:endParaRPr lang="en-IN" sz="4400" dirty="0">
                <a:solidFill>
                  <a:srgbClr val="800080"/>
                </a:solidFill>
              </a:endParaRPr>
            </a:p>
          </p:txBody>
        </p:sp>
      </p:grpSp>
      <p:grpSp>
        <p:nvGrpSpPr>
          <p:cNvPr id="92" name="Group 91">
            <a:extLst>
              <a:ext uri="{FF2B5EF4-FFF2-40B4-BE49-F238E27FC236}">
                <a16:creationId xmlns:a16="http://schemas.microsoft.com/office/drawing/2014/main" id="{050E0154-C18D-EB3F-D17C-163715CD5A77}"/>
              </a:ext>
            </a:extLst>
          </p:cNvPr>
          <p:cNvGrpSpPr/>
          <p:nvPr/>
        </p:nvGrpSpPr>
        <p:grpSpPr>
          <a:xfrm>
            <a:off x="4172968" y="5141089"/>
            <a:ext cx="3587297" cy="804115"/>
            <a:chOff x="4172968" y="5141089"/>
            <a:chExt cx="3587297" cy="804115"/>
          </a:xfrm>
        </p:grpSpPr>
        <p:grpSp>
          <p:nvGrpSpPr>
            <p:cNvPr id="53" name="Group 52">
              <a:extLst>
                <a:ext uri="{FF2B5EF4-FFF2-40B4-BE49-F238E27FC236}">
                  <a16:creationId xmlns:a16="http://schemas.microsoft.com/office/drawing/2014/main" id="{C207E551-C8BA-7754-0EED-C26BF9C75F08}"/>
                </a:ext>
              </a:extLst>
            </p:cNvPr>
            <p:cNvGrpSpPr/>
            <p:nvPr/>
          </p:nvGrpSpPr>
          <p:grpSpPr>
            <a:xfrm>
              <a:off x="4172968" y="5141090"/>
              <a:ext cx="3587297" cy="804114"/>
              <a:chOff x="117473" y="1073914"/>
              <a:chExt cx="7141399" cy="1600787"/>
            </a:xfrm>
            <a:solidFill>
              <a:srgbClr val="800080"/>
            </a:solidFill>
          </p:grpSpPr>
          <p:sp>
            <p:nvSpPr>
              <p:cNvPr id="54" name="Freeform: Shape 53">
                <a:extLst>
                  <a:ext uri="{FF2B5EF4-FFF2-40B4-BE49-F238E27FC236}">
                    <a16:creationId xmlns:a16="http://schemas.microsoft.com/office/drawing/2014/main" id="{681B14C7-BF28-0170-0E0C-F17EE4B67BE6}"/>
                  </a:ext>
                </a:extLst>
              </p:cNvPr>
              <p:cNvSpPr/>
              <p:nvPr/>
            </p:nvSpPr>
            <p:spPr>
              <a:xfrm>
                <a:off x="117473" y="1073914"/>
                <a:ext cx="7141399" cy="1600787"/>
              </a:xfrm>
              <a:custGeom>
                <a:avLst/>
                <a:gdLst>
                  <a:gd name="connsiteX0" fmla="*/ 0 w 4783139"/>
                  <a:gd name="connsiteY0" fmla="*/ 0 h 1600786"/>
                  <a:gd name="connsiteX1" fmla="*/ 3982746 w 4783139"/>
                  <a:gd name="connsiteY1" fmla="*/ 0 h 1600786"/>
                  <a:gd name="connsiteX2" fmla="*/ 4783139 w 4783139"/>
                  <a:gd name="connsiteY2" fmla="*/ 800393 h 1600786"/>
                  <a:gd name="connsiteX3" fmla="*/ 3982746 w 4783139"/>
                  <a:gd name="connsiteY3" fmla="*/ 1600786 h 1600786"/>
                  <a:gd name="connsiteX4" fmla="*/ 0 w 4783139"/>
                  <a:gd name="connsiteY4" fmla="*/ 1600786 h 1600786"/>
                  <a:gd name="connsiteX5" fmla="*/ 0 w 4783139"/>
                  <a:gd name="connsiteY5" fmla="*/ 0 h 16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3139" h="1600786">
                    <a:moveTo>
                      <a:pt x="4783139" y="1600785"/>
                    </a:moveTo>
                    <a:lnTo>
                      <a:pt x="800393" y="1600785"/>
                    </a:lnTo>
                    <a:lnTo>
                      <a:pt x="0" y="800393"/>
                    </a:lnTo>
                    <a:lnTo>
                      <a:pt x="800393" y="1"/>
                    </a:lnTo>
                    <a:lnTo>
                      <a:pt x="4783139" y="1"/>
                    </a:lnTo>
                    <a:lnTo>
                      <a:pt x="4783139" y="1600785"/>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6098" tIns="240031" rIns="448056" bIns="240030" numCol="1" spcCol="1270" anchor="ctr" anchorCtr="0">
                <a:noAutofit/>
              </a:bodyPr>
              <a:lstStyle/>
              <a:p>
                <a:pPr marL="0" lvl="0" indent="0" algn="ctr" defTabSz="2800350">
                  <a:lnSpc>
                    <a:spcPct val="90000"/>
                  </a:lnSpc>
                  <a:spcBef>
                    <a:spcPct val="0"/>
                  </a:spcBef>
                  <a:spcAft>
                    <a:spcPct val="35000"/>
                  </a:spcAft>
                  <a:buNone/>
                </a:pPr>
                <a:endParaRPr lang="en-IN" sz="6300" kern="1200" dirty="0"/>
              </a:p>
            </p:txBody>
          </p:sp>
          <p:sp>
            <p:nvSpPr>
              <p:cNvPr id="55" name="Oval 54">
                <a:extLst>
                  <a:ext uri="{FF2B5EF4-FFF2-40B4-BE49-F238E27FC236}">
                    <a16:creationId xmlns:a16="http://schemas.microsoft.com/office/drawing/2014/main" id="{FA0DF4B8-163A-1B2D-1FBA-F1D4532FA3E6}"/>
                  </a:ext>
                </a:extLst>
              </p:cNvPr>
              <p:cNvSpPr/>
              <p:nvPr/>
            </p:nvSpPr>
            <p:spPr>
              <a:xfrm>
                <a:off x="118257" y="1073915"/>
                <a:ext cx="1600786" cy="1600786"/>
              </a:xfrm>
              <a:prstGeom prst="ellipse">
                <a:avLst/>
              </a:prstGeom>
              <a:solidFill>
                <a:srgbClr val="FECC0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71" name="TextBox 70">
              <a:extLst>
                <a:ext uri="{FF2B5EF4-FFF2-40B4-BE49-F238E27FC236}">
                  <a16:creationId xmlns:a16="http://schemas.microsoft.com/office/drawing/2014/main" id="{C1E415D2-3E61-5B86-0BAA-0761259DD470}"/>
                </a:ext>
              </a:extLst>
            </p:cNvPr>
            <p:cNvSpPr txBox="1"/>
            <p:nvPr/>
          </p:nvSpPr>
          <p:spPr>
            <a:xfrm>
              <a:off x="4990745" y="5141089"/>
              <a:ext cx="2663164" cy="646331"/>
            </a:xfrm>
            <a:prstGeom prst="rect">
              <a:avLst/>
            </a:prstGeom>
            <a:noFill/>
          </p:spPr>
          <p:txBody>
            <a:bodyPr wrap="square" rtlCol="0">
              <a:spAutoFit/>
            </a:bodyPr>
            <a:lstStyle/>
            <a:p>
              <a:pPr lvl="0"/>
              <a:r>
                <a:rPr lang="en-US" b="1" dirty="0">
                  <a:solidFill>
                    <a:schemeClr val="bg1"/>
                  </a:solidFill>
                </a:rPr>
                <a:t>Strengthen Healthcare Infrastructure</a:t>
              </a:r>
              <a:endParaRPr lang="en-IN" dirty="0">
                <a:solidFill>
                  <a:schemeClr val="bg1"/>
                </a:solidFill>
              </a:endParaRPr>
            </a:p>
          </p:txBody>
        </p:sp>
        <p:sp>
          <p:nvSpPr>
            <p:cNvPr id="80" name="TextBox 79">
              <a:extLst>
                <a:ext uri="{FF2B5EF4-FFF2-40B4-BE49-F238E27FC236}">
                  <a16:creationId xmlns:a16="http://schemas.microsoft.com/office/drawing/2014/main" id="{4E3F06E3-287A-56F5-BF4A-707F262C1F62}"/>
                </a:ext>
              </a:extLst>
            </p:cNvPr>
            <p:cNvSpPr txBox="1"/>
            <p:nvPr/>
          </p:nvSpPr>
          <p:spPr>
            <a:xfrm>
              <a:off x="4355349" y="5141862"/>
              <a:ext cx="503027" cy="769441"/>
            </a:xfrm>
            <a:prstGeom prst="rect">
              <a:avLst/>
            </a:prstGeom>
            <a:noFill/>
          </p:spPr>
          <p:txBody>
            <a:bodyPr wrap="square" rtlCol="0">
              <a:spAutoFit/>
            </a:bodyPr>
            <a:lstStyle/>
            <a:p>
              <a:r>
                <a:rPr lang="en-US" sz="4400" b="1" dirty="0">
                  <a:solidFill>
                    <a:srgbClr val="800080"/>
                  </a:solidFill>
                </a:rPr>
                <a:t>6</a:t>
              </a:r>
              <a:endParaRPr lang="en-IN" sz="4400" dirty="0">
                <a:solidFill>
                  <a:srgbClr val="800080"/>
                </a:solidFill>
              </a:endParaRPr>
            </a:p>
          </p:txBody>
        </p:sp>
      </p:grpSp>
      <p:grpSp>
        <p:nvGrpSpPr>
          <p:cNvPr id="93" name="Group 92">
            <a:extLst>
              <a:ext uri="{FF2B5EF4-FFF2-40B4-BE49-F238E27FC236}">
                <a16:creationId xmlns:a16="http://schemas.microsoft.com/office/drawing/2014/main" id="{DD1A42F1-8F77-0C40-9DB0-B13D0D09F128}"/>
              </a:ext>
            </a:extLst>
          </p:cNvPr>
          <p:cNvGrpSpPr/>
          <p:nvPr/>
        </p:nvGrpSpPr>
        <p:grpSpPr>
          <a:xfrm>
            <a:off x="8157029" y="2059751"/>
            <a:ext cx="3587297" cy="804116"/>
            <a:chOff x="8157029" y="2059751"/>
            <a:chExt cx="3587297" cy="804116"/>
          </a:xfrm>
        </p:grpSpPr>
        <p:grpSp>
          <p:nvGrpSpPr>
            <p:cNvPr id="56" name="Group 55">
              <a:extLst>
                <a:ext uri="{FF2B5EF4-FFF2-40B4-BE49-F238E27FC236}">
                  <a16:creationId xmlns:a16="http://schemas.microsoft.com/office/drawing/2014/main" id="{07D0043C-7827-355C-9943-B9A779826422}"/>
                </a:ext>
              </a:extLst>
            </p:cNvPr>
            <p:cNvGrpSpPr/>
            <p:nvPr/>
          </p:nvGrpSpPr>
          <p:grpSpPr>
            <a:xfrm>
              <a:off x="8157029" y="2059753"/>
              <a:ext cx="3587297" cy="804114"/>
              <a:chOff x="117473" y="1073914"/>
              <a:chExt cx="7141399" cy="1600787"/>
            </a:xfrm>
            <a:solidFill>
              <a:srgbClr val="800080"/>
            </a:solidFill>
          </p:grpSpPr>
          <p:sp>
            <p:nvSpPr>
              <p:cNvPr id="57" name="Freeform: Shape 56">
                <a:extLst>
                  <a:ext uri="{FF2B5EF4-FFF2-40B4-BE49-F238E27FC236}">
                    <a16:creationId xmlns:a16="http://schemas.microsoft.com/office/drawing/2014/main" id="{92128BED-FCFA-C1F9-08D5-78180393775A}"/>
                  </a:ext>
                </a:extLst>
              </p:cNvPr>
              <p:cNvSpPr/>
              <p:nvPr/>
            </p:nvSpPr>
            <p:spPr>
              <a:xfrm>
                <a:off x="117473" y="1073914"/>
                <a:ext cx="7141399" cy="1600787"/>
              </a:xfrm>
              <a:custGeom>
                <a:avLst/>
                <a:gdLst>
                  <a:gd name="connsiteX0" fmla="*/ 0 w 4783139"/>
                  <a:gd name="connsiteY0" fmla="*/ 0 h 1600786"/>
                  <a:gd name="connsiteX1" fmla="*/ 3982746 w 4783139"/>
                  <a:gd name="connsiteY1" fmla="*/ 0 h 1600786"/>
                  <a:gd name="connsiteX2" fmla="*/ 4783139 w 4783139"/>
                  <a:gd name="connsiteY2" fmla="*/ 800393 h 1600786"/>
                  <a:gd name="connsiteX3" fmla="*/ 3982746 w 4783139"/>
                  <a:gd name="connsiteY3" fmla="*/ 1600786 h 1600786"/>
                  <a:gd name="connsiteX4" fmla="*/ 0 w 4783139"/>
                  <a:gd name="connsiteY4" fmla="*/ 1600786 h 1600786"/>
                  <a:gd name="connsiteX5" fmla="*/ 0 w 4783139"/>
                  <a:gd name="connsiteY5" fmla="*/ 0 h 16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3139" h="1600786">
                    <a:moveTo>
                      <a:pt x="4783139" y="1600785"/>
                    </a:moveTo>
                    <a:lnTo>
                      <a:pt x="800393" y="1600785"/>
                    </a:lnTo>
                    <a:lnTo>
                      <a:pt x="0" y="800393"/>
                    </a:lnTo>
                    <a:lnTo>
                      <a:pt x="800393" y="1"/>
                    </a:lnTo>
                    <a:lnTo>
                      <a:pt x="4783139" y="1"/>
                    </a:lnTo>
                    <a:lnTo>
                      <a:pt x="4783139" y="1600785"/>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6098" tIns="240031" rIns="448056" bIns="240030" numCol="1" spcCol="1270" anchor="ctr" anchorCtr="0">
                <a:noAutofit/>
              </a:bodyPr>
              <a:lstStyle/>
              <a:p>
                <a:pPr marL="0" lvl="0" indent="0" algn="ctr" defTabSz="2800350">
                  <a:lnSpc>
                    <a:spcPct val="90000"/>
                  </a:lnSpc>
                  <a:spcBef>
                    <a:spcPct val="0"/>
                  </a:spcBef>
                  <a:spcAft>
                    <a:spcPct val="35000"/>
                  </a:spcAft>
                  <a:buNone/>
                </a:pPr>
                <a:endParaRPr lang="en-IN" sz="6300" kern="1200" dirty="0"/>
              </a:p>
            </p:txBody>
          </p:sp>
          <p:sp>
            <p:nvSpPr>
              <p:cNvPr id="58" name="Oval 57">
                <a:extLst>
                  <a:ext uri="{FF2B5EF4-FFF2-40B4-BE49-F238E27FC236}">
                    <a16:creationId xmlns:a16="http://schemas.microsoft.com/office/drawing/2014/main" id="{865C2B1C-906C-6ED3-A8EB-EACB5D9148B9}"/>
                  </a:ext>
                </a:extLst>
              </p:cNvPr>
              <p:cNvSpPr/>
              <p:nvPr/>
            </p:nvSpPr>
            <p:spPr>
              <a:xfrm>
                <a:off x="118257" y="1073915"/>
                <a:ext cx="1600786" cy="1600786"/>
              </a:xfrm>
              <a:prstGeom prst="ellipse">
                <a:avLst/>
              </a:prstGeom>
              <a:solidFill>
                <a:srgbClr val="FECC0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72" name="TextBox 71">
              <a:extLst>
                <a:ext uri="{FF2B5EF4-FFF2-40B4-BE49-F238E27FC236}">
                  <a16:creationId xmlns:a16="http://schemas.microsoft.com/office/drawing/2014/main" id="{56D5134F-B127-1E67-8234-F39A981734B3}"/>
                </a:ext>
              </a:extLst>
            </p:cNvPr>
            <p:cNvSpPr txBox="1"/>
            <p:nvPr/>
          </p:nvSpPr>
          <p:spPr>
            <a:xfrm>
              <a:off x="9081161" y="2059752"/>
              <a:ext cx="2663164" cy="646331"/>
            </a:xfrm>
            <a:prstGeom prst="rect">
              <a:avLst/>
            </a:prstGeom>
            <a:noFill/>
          </p:spPr>
          <p:txBody>
            <a:bodyPr wrap="square" rtlCol="0">
              <a:spAutoFit/>
            </a:bodyPr>
            <a:lstStyle/>
            <a:p>
              <a:pPr lvl="0"/>
              <a:r>
                <a:rPr lang="en-US" b="1" dirty="0">
                  <a:solidFill>
                    <a:schemeClr val="bg1"/>
                  </a:solidFill>
                </a:rPr>
                <a:t>Combat Malnutrition and Food Insecurity</a:t>
              </a:r>
              <a:endParaRPr lang="en-IN" dirty="0">
                <a:solidFill>
                  <a:schemeClr val="bg1"/>
                </a:solidFill>
              </a:endParaRPr>
            </a:p>
          </p:txBody>
        </p:sp>
        <p:sp>
          <p:nvSpPr>
            <p:cNvPr id="81" name="TextBox 80">
              <a:extLst>
                <a:ext uri="{FF2B5EF4-FFF2-40B4-BE49-F238E27FC236}">
                  <a16:creationId xmlns:a16="http://schemas.microsoft.com/office/drawing/2014/main" id="{626F7B6C-9378-3874-5FE4-E3E6A7FB8153}"/>
                </a:ext>
              </a:extLst>
            </p:cNvPr>
            <p:cNvSpPr txBox="1"/>
            <p:nvPr/>
          </p:nvSpPr>
          <p:spPr>
            <a:xfrm>
              <a:off x="8327151" y="2059751"/>
              <a:ext cx="503027" cy="769441"/>
            </a:xfrm>
            <a:prstGeom prst="rect">
              <a:avLst/>
            </a:prstGeom>
            <a:noFill/>
          </p:spPr>
          <p:txBody>
            <a:bodyPr wrap="square" rtlCol="0">
              <a:spAutoFit/>
            </a:bodyPr>
            <a:lstStyle/>
            <a:p>
              <a:r>
                <a:rPr lang="en-US" sz="4400" b="1" dirty="0">
                  <a:solidFill>
                    <a:srgbClr val="800080"/>
                  </a:solidFill>
                </a:rPr>
                <a:t>7</a:t>
              </a:r>
              <a:endParaRPr lang="en-IN" sz="4400" dirty="0">
                <a:solidFill>
                  <a:srgbClr val="800080"/>
                </a:solidFill>
              </a:endParaRPr>
            </a:p>
          </p:txBody>
        </p:sp>
      </p:grpSp>
      <p:grpSp>
        <p:nvGrpSpPr>
          <p:cNvPr id="94" name="Group 93">
            <a:extLst>
              <a:ext uri="{FF2B5EF4-FFF2-40B4-BE49-F238E27FC236}">
                <a16:creationId xmlns:a16="http://schemas.microsoft.com/office/drawing/2014/main" id="{1029CE66-4ADE-2ACD-EA13-931A2728D099}"/>
              </a:ext>
            </a:extLst>
          </p:cNvPr>
          <p:cNvGrpSpPr/>
          <p:nvPr/>
        </p:nvGrpSpPr>
        <p:grpSpPr>
          <a:xfrm>
            <a:off x="8157028" y="3600421"/>
            <a:ext cx="3600567" cy="804114"/>
            <a:chOff x="8157028" y="3600421"/>
            <a:chExt cx="3600567" cy="804114"/>
          </a:xfrm>
        </p:grpSpPr>
        <p:grpSp>
          <p:nvGrpSpPr>
            <p:cNvPr id="59" name="Group 58">
              <a:extLst>
                <a:ext uri="{FF2B5EF4-FFF2-40B4-BE49-F238E27FC236}">
                  <a16:creationId xmlns:a16="http://schemas.microsoft.com/office/drawing/2014/main" id="{4EC5CA87-CDA8-E341-56B4-813D0891B56E}"/>
                </a:ext>
              </a:extLst>
            </p:cNvPr>
            <p:cNvGrpSpPr/>
            <p:nvPr/>
          </p:nvGrpSpPr>
          <p:grpSpPr>
            <a:xfrm>
              <a:off x="8157028" y="3600421"/>
              <a:ext cx="3587297" cy="804114"/>
              <a:chOff x="117473" y="1073914"/>
              <a:chExt cx="7141399" cy="1600787"/>
            </a:xfrm>
            <a:solidFill>
              <a:srgbClr val="800080"/>
            </a:solidFill>
          </p:grpSpPr>
          <p:sp>
            <p:nvSpPr>
              <p:cNvPr id="60" name="Freeform: Shape 59">
                <a:extLst>
                  <a:ext uri="{FF2B5EF4-FFF2-40B4-BE49-F238E27FC236}">
                    <a16:creationId xmlns:a16="http://schemas.microsoft.com/office/drawing/2014/main" id="{C1A8B126-6766-2DC9-F7D9-A40BD1EB0FBC}"/>
                  </a:ext>
                </a:extLst>
              </p:cNvPr>
              <p:cNvSpPr/>
              <p:nvPr/>
            </p:nvSpPr>
            <p:spPr>
              <a:xfrm>
                <a:off x="117473" y="1073914"/>
                <a:ext cx="7141399" cy="1600787"/>
              </a:xfrm>
              <a:custGeom>
                <a:avLst/>
                <a:gdLst>
                  <a:gd name="connsiteX0" fmla="*/ 0 w 4783139"/>
                  <a:gd name="connsiteY0" fmla="*/ 0 h 1600786"/>
                  <a:gd name="connsiteX1" fmla="*/ 3982746 w 4783139"/>
                  <a:gd name="connsiteY1" fmla="*/ 0 h 1600786"/>
                  <a:gd name="connsiteX2" fmla="*/ 4783139 w 4783139"/>
                  <a:gd name="connsiteY2" fmla="*/ 800393 h 1600786"/>
                  <a:gd name="connsiteX3" fmla="*/ 3982746 w 4783139"/>
                  <a:gd name="connsiteY3" fmla="*/ 1600786 h 1600786"/>
                  <a:gd name="connsiteX4" fmla="*/ 0 w 4783139"/>
                  <a:gd name="connsiteY4" fmla="*/ 1600786 h 1600786"/>
                  <a:gd name="connsiteX5" fmla="*/ 0 w 4783139"/>
                  <a:gd name="connsiteY5" fmla="*/ 0 h 16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3139" h="1600786">
                    <a:moveTo>
                      <a:pt x="4783139" y="1600785"/>
                    </a:moveTo>
                    <a:lnTo>
                      <a:pt x="800393" y="1600785"/>
                    </a:lnTo>
                    <a:lnTo>
                      <a:pt x="0" y="800393"/>
                    </a:lnTo>
                    <a:lnTo>
                      <a:pt x="800393" y="1"/>
                    </a:lnTo>
                    <a:lnTo>
                      <a:pt x="4783139" y="1"/>
                    </a:lnTo>
                    <a:lnTo>
                      <a:pt x="4783139" y="1600785"/>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6098" tIns="240031" rIns="448056" bIns="240030" numCol="1" spcCol="1270" anchor="ctr" anchorCtr="0">
                <a:noAutofit/>
              </a:bodyPr>
              <a:lstStyle/>
              <a:p>
                <a:pPr marL="0" lvl="0" indent="0" algn="ctr" defTabSz="2800350">
                  <a:lnSpc>
                    <a:spcPct val="90000"/>
                  </a:lnSpc>
                  <a:spcBef>
                    <a:spcPct val="0"/>
                  </a:spcBef>
                  <a:spcAft>
                    <a:spcPct val="35000"/>
                  </a:spcAft>
                  <a:buNone/>
                </a:pPr>
                <a:endParaRPr lang="en-IN" sz="6300" kern="1200" dirty="0"/>
              </a:p>
            </p:txBody>
          </p:sp>
          <p:sp>
            <p:nvSpPr>
              <p:cNvPr id="61" name="Oval 60">
                <a:extLst>
                  <a:ext uri="{FF2B5EF4-FFF2-40B4-BE49-F238E27FC236}">
                    <a16:creationId xmlns:a16="http://schemas.microsoft.com/office/drawing/2014/main" id="{F90CBE22-EB54-C9CF-BF74-6C9A83968B75}"/>
                  </a:ext>
                </a:extLst>
              </p:cNvPr>
              <p:cNvSpPr/>
              <p:nvPr/>
            </p:nvSpPr>
            <p:spPr>
              <a:xfrm>
                <a:off x="118257" y="1073915"/>
                <a:ext cx="1600786" cy="1600786"/>
              </a:xfrm>
              <a:prstGeom prst="ellipse">
                <a:avLst/>
              </a:prstGeom>
              <a:solidFill>
                <a:srgbClr val="FECC0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73" name="TextBox 72">
              <a:extLst>
                <a:ext uri="{FF2B5EF4-FFF2-40B4-BE49-F238E27FC236}">
                  <a16:creationId xmlns:a16="http://schemas.microsoft.com/office/drawing/2014/main" id="{1DCF7FD1-E92B-FA24-15E4-EAA03D10E35F}"/>
                </a:ext>
              </a:extLst>
            </p:cNvPr>
            <p:cNvSpPr txBox="1"/>
            <p:nvPr/>
          </p:nvSpPr>
          <p:spPr>
            <a:xfrm>
              <a:off x="9094431" y="3617595"/>
              <a:ext cx="2663164" cy="646331"/>
            </a:xfrm>
            <a:prstGeom prst="rect">
              <a:avLst/>
            </a:prstGeom>
            <a:noFill/>
          </p:spPr>
          <p:txBody>
            <a:bodyPr wrap="square" rtlCol="0">
              <a:spAutoFit/>
            </a:bodyPr>
            <a:lstStyle/>
            <a:p>
              <a:pPr lvl="0"/>
              <a:r>
                <a:rPr lang="en-US" b="1">
                  <a:solidFill>
                    <a:schemeClr val="bg1"/>
                  </a:solidFill>
                </a:rPr>
                <a:t>Deliver Emergency Relief and Disaster Response</a:t>
              </a:r>
              <a:endParaRPr lang="en-IN">
                <a:solidFill>
                  <a:schemeClr val="bg1"/>
                </a:solidFill>
              </a:endParaRPr>
            </a:p>
          </p:txBody>
        </p:sp>
        <p:sp>
          <p:nvSpPr>
            <p:cNvPr id="82" name="TextBox 81">
              <a:extLst>
                <a:ext uri="{FF2B5EF4-FFF2-40B4-BE49-F238E27FC236}">
                  <a16:creationId xmlns:a16="http://schemas.microsoft.com/office/drawing/2014/main" id="{72D52B59-9DC9-7E98-CD4A-5C6C5B2C4A49}"/>
                </a:ext>
              </a:extLst>
            </p:cNvPr>
            <p:cNvSpPr txBox="1"/>
            <p:nvPr/>
          </p:nvSpPr>
          <p:spPr>
            <a:xfrm>
              <a:off x="8353692" y="3617595"/>
              <a:ext cx="503027" cy="769441"/>
            </a:xfrm>
            <a:prstGeom prst="rect">
              <a:avLst/>
            </a:prstGeom>
            <a:noFill/>
          </p:spPr>
          <p:txBody>
            <a:bodyPr wrap="square" rtlCol="0">
              <a:spAutoFit/>
            </a:bodyPr>
            <a:lstStyle/>
            <a:p>
              <a:r>
                <a:rPr lang="en-US" sz="4400" b="1" dirty="0">
                  <a:solidFill>
                    <a:srgbClr val="800080"/>
                  </a:solidFill>
                </a:rPr>
                <a:t>8</a:t>
              </a:r>
              <a:endParaRPr lang="en-IN" sz="4400" dirty="0">
                <a:solidFill>
                  <a:srgbClr val="800080"/>
                </a:solidFill>
              </a:endParaRPr>
            </a:p>
          </p:txBody>
        </p:sp>
      </p:grpSp>
      <p:grpSp>
        <p:nvGrpSpPr>
          <p:cNvPr id="95" name="Group 94">
            <a:extLst>
              <a:ext uri="{FF2B5EF4-FFF2-40B4-BE49-F238E27FC236}">
                <a16:creationId xmlns:a16="http://schemas.microsoft.com/office/drawing/2014/main" id="{A15C879F-5802-1BE8-5E8C-ED64252B2DB6}"/>
              </a:ext>
            </a:extLst>
          </p:cNvPr>
          <p:cNvGrpSpPr/>
          <p:nvPr/>
        </p:nvGrpSpPr>
        <p:grpSpPr>
          <a:xfrm>
            <a:off x="8157028" y="5141089"/>
            <a:ext cx="3600567" cy="954107"/>
            <a:chOff x="8157028" y="5141089"/>
            <a:chExt cx="3600567" cy="954107"/>
          </a:xfrm>
        </p:grpSpPr>
        <p:grpSp>
          <p:nvGrpSpPr>
            <p:cNvPr id="62" name="Group 61">
              <a:extLst>
                <a:ext uri="{FF2B5EF4-FFF2-40B4-BE49-F238E27FC236}">
                  <a16:creationId xmlns:a16="http://schemas.microsoft.com/office/drawing/2014/main" id="{A750D045-BBD2-CE5D-8617-4F4BD4D9E215}"/>
                </a:ext>
              </a:extLst>
            </p:cNvPr>
            <p:cNvGrpSpPr/>
            <p:nvPr/>
          </p:nvGrpSpPr>
          <p:grpSpPr>
            <a:xfrm>
              <a:off x="8157028" y="5141090"/>
              <a:ext cx="3587297" cy="804114"/>
              <a:chOff x="117473" y="1073914"/>
              <a:chExt cx="7141399" cy="1600787"/>
            </a:xfrm>
            <a:solidFill>
              <a:srgbClr val="800080"/>
            </a:solidFill>
          </p:grpSpPr>
          <p:sp>
            <p:nvSpPr>
              <p:cNvPr id="63" name="Freeform: Shape 62">
                <a:extLst>
                  <a:ext uri="{FF2B5EF4-FFF2-40B4-BE49-F238E27FC236}">
                    <a16:creationId xmlns:a16="http://schemas.microsoft.com/office/drawing/2014/main" id="{5E7533B8-2C5B-1AA9-3EB1-FF8F6D3B034D}"/>
                  </a:ext>
                </a:extLst>
              </p:cNvPr>
              <p:cNvSpPr/>
              <p:nvPr/>
            </p:nvSpPr>
            <p:spPr>
              <a:xfrm>
                <a:off x="117473" y="1073914"/>
                <a:ext cx="7141399" cy="1600787"/>
              </a:xfrm>
              <a:custGeom>
                <a:avLst/>
                <a:gdLst>
                  <a:gd name="connsiteX0" fmla="*/ 0 w 4783139"/>
                  <a:gd name="connsiteY0" fmla="*/ 0 h 1600786"/>
                  <a:gd name="connsiteX1" fmla="*/ 3982746 w 4783139"/>
                  <a:gd name="connsiteY1" fmla="*/ 0 h 1600786"/>
                  <a:gd name="connsiteX2" fmla="*/ 4783139 w 4783139"/>
                  <a:gd name="connsiteY2" fmla="*/ 800393 h 1600786"/>
                  <a:gd name="connsiteX3" fmla="*/ 3982746 w 4783139"/>
                  <a:gd name="connsiteY3" fmla="*/ 1600786 h 1600786"/>
                  <a:gd name="connsiteX4" fmla="*/ 0 w 4783139"/>
                  <a:gd name="connsiteY4" fmla="*/ 1600786 h 1600786"/>
                  <a:gd name="connsiteX5" fmla="*/ 0 w 4783139"/>
                  <a:gd name="connsiteY5" fmla="*/ 0 h 16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3139" h="1600786">
                    <a:moveTo>
                      <a:pt x="4783139" y="1600785"/>
                    </a:moveTo>
                    <a:lnTo>
                      <a:pt x="800393" y="1600785"/>
                    </a:lnTo>
                    <a:lnTo>
                      <a:pt x="0" y="800393"/>
                    </a:lnTo>
                    <a:lnTo>
                      <a:pt x="800393" y="1"/>
                    </a:lnTo>
                    <a:lnTo>
                      <a:pt x="4783139" y="1"/>
                    </a:lnTo>
                    <a:lnTo>
                      <a:pt x="4783139" y="1600785"/>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06098" tIns="240031" rIns="448056" bIns="240030" numCol="1" spcCol="1270" anchor="ctr" anchorCtr="0">
                <a:noAutofit/>
              </a:bodyPr>
              <a:lstStyle/>
              <a:p>
                <a:pPr marL="0" lvl="0" indent="0" algn="ctr" defTabSz="2800350">
                  <a:lnSpc>
                    <a:spcPct val="90000"/>
                  </a:lnSpc>
                  <a:spcBef>
                    <a:spcPct val="0"/>
                  </a:spcBef>
                  <a:spcAft>
                    <a:spcPct val="35000"/>
                  </a:spcAft>
                  <a:buNone/>
                </a:pPr>
                <a:endParaRPr lang="en-IN" sz="6300" kern="1200" dirty="0"/>
              </a:p>
            </p:txBody>
          </p:sp>
          <p:sp>
            <p:nvSpPr>
              <p:cNvPr id="64" name="Oval 63">
                <a:extLst>
                  <a:ext uri="{FF2B5EF4-FFF2-40B4-BE49-F238E27FC236}">
                    <a16:creationId xmlns:a16="http://schemas.microsoft.com/office/drawing/2014/main" id="{BDE839F3-10CA-DC7C-84E3-D8A29A8ACF69}"/>
                  </a:ext>
                </a:extLst>
              </p:cNvPr>
              <p:cNvSpPr/>
              <p:nvPr/>
            </p:nvSpPr>
            <p:spPr>
              <a:xfrm>
                <a:off x="118257" y="1073915"/>
                <a:ext cx="1600786" cy="1600786"/>
              </a:xfrm>
              <a:prstGeom prst="ellipse">
                <a:avLst/>
              </a:prstGeom>
              <a:solidFill>
                <a:srgbClr val="FECC0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74" name="TextBox 73">
              <a:extLst>
                <a:ext uri="{FF2B5EF4-FFF2-40B4-BE49-F238E27FC236}">
                  <a16:creationId xmlns:a16="http://schemas.microsoft.com/office/drawing/2014/main" id="{499E0B40-7578-A072-1FE3-F125060BFCFC}"/>
                </a:ext>
              </a:extLst>
            </p:cNvPr>
            <p:cNvSpPr txBox="1"/>
            <p:nvPr/>
          </p:nvSpPr>
          <p:spPr>
            <a:xfrm>
              <a:off x="9094431" y="5141089"/>
              <a:ext cx="2663164" cy="954107"/>
            </a:xfrm>
            <a:prstGeom prst="rect">
              <a:avLst/>
            </a:prstGeom>
            <a:noFill/>
          </p:spPr>
          <p:txBody>
            <a:bodyPr wrap="square" rtlCol="0">
              <a:spAutoFit/>
            </a:bodyPr>
            <a:lstStyle/>
            <a:p>
              <a:r>
                <a:rPr lang="en-US" b="1" dirty="0">
                  <a:solidFill>
                    <a:schemeClr val="bg1"/>
                  </a:solidFill>
                </a:rPr>
                <a:t>Foster Community Resilience and Solidarity</a:t>
              </a:r>
              <a:br>
                <a:rPr lang="en-US" b="1" dirty="0">
                  <a:solidFill>
                    <a:schemeClr val="bg1"/>
                  </a:solidFill>
                </a:rPr>
              </a:br>
              <a:endParaRPr lang="en-IN" sz="2000" dirty="0">
                <a:solidFill>
                  <a:schemeClr val="bg1"/>
                </a:solidFill>
              </a:endParaRPr>
            </a:p>
          </p:txBody>
        </p:sp>
        <p:sp>
          <p:nvSpPr>
            <p:cNvPr id="83" name="TextBox 82">
              <a:extLst>
                <a:ext uri="{FF2B5EF4-FFF2-40B4-BE49-F238E27FC236}">
                  <a16:creationId xmlns:a16="http://schemas.microsoft.com/office/drawing/2014/main" id="{98F7B4F1-40AC-DFF9-54AA-50051DB26B97}"/>
                </a:ext>
              </a:extLst>
            </p:cNvPr>
            <p:cNvSpPr txBox="1"/>
            <p:nvPr/>
          </p:nvSpPr>
          <p:spPr>
            <a:xfrm>
              <a:off x="8353692" y="5141862"/>
              <a:ext cx="503027" cy="769441"/>
            </a:xfrm>
            <a:prstGeom prst="rect">
              <a:avLst/>
            </a:prstGeom>
            <a:noFill/>
          </p:spPr>
          <p:txBody>
            <a:bodyPr wrap="square" rtlCol="0">
              <a:spAutoFit/>
            </a:bodyPr>
            <a:lstStyle/>
            <a:p>
              <a:r>
                <a:rPr lang="en-US" sz="4400" b="1" dirty="0">
                  <a:solidFill>
                    <a:srgbClr val="800080"/>
                  </a:solidFill>
                </a:rPr>
                <a:t>9</a:t>
              </a:r>
              <a:endParaRPr lang="en-IN" sz="4400" dirty="0">
                <a:solidFill>
                  <a:srgbClr val="800080"/>
                </a:solidFill>
              </a:endParaRPr>
            </a:p>
          </p:txBody>
        </p:sp>
      </p:grpSp>
      <p:grpSp>
        <p:nvGrpSpPr>
          <p:cNvPr id="86" name="Group 85">
            <a:extLst>
              <a:ext uri="{FF2B5EF4-FFF2-40B4-BE49-F238E27FC236}">
                <a16:creationId xmlns:a16="http://schemas.microsoft.com/office/drawing/2014/main" id="{0ADF70C6-A7F9-DA7A-5C43-8ADFB79520BB}"/>
              </a:ext>
            </a:extLst>
          </p:cNvPr>
          <p:cNvGrpSpPr/>
          <p:nvPr/>
        </p:nvGrpSpPr>
        <p:grpSpPr>
          <a:xfrm>
            <a:off x="3815271" y="425922"/>
            <a:ext cx="4302690" cy="914400"/>
            <a:chOff x="3487455" y="416456"/>
            <a:chExt cx="4302690" cy="914400"/>
          </a:xfrm>
        </p:grpSpPr>
        <p:sp>
          <p:nvSpPr>
            <p:cNvPr id="65" name="TextBox 64">
              <a:extLst>
                <a:ext uri="{FF2B5EF4-FFF2-40B4-BE49-F238E27FC236}">
                  <a16:creationId xmlns:a16="http://schemas.microsoft.com/office/drawing/2014/main" id="{76F8505B-8AE1-5E61-21CE-C6642B480DBD}"/>
                </a:ext>
              </a:extLst>
            </p:cNvPr>
            <p:cNvSpPr txBox="1"/>
            <p:nvPr/>
          </p:nvSpPr>
          <p:spPr>
            <a:xfrm>
              <a:off x="4401855" y="451131"/>
              <a:ext cx="3388290" cy="830997"/>
            </a:xfrm>
            <a:prstGeom prst="rect">
              <a:avLst/>
            </a:prstGeom>
            <a:noFill/>
          </p:spPr>
          <p:txBody>
            <a:bodyPr wrap="square" rtlCol="0">
              <a:spAutoFit/>
            </a:bodyPr>
            <a:lstStyle/>
            <a:p>
              <a:r>
                <a:rPr lang="en-US" sz="4800" b="1" dirty="0">
                  <a:solidFill>
                    <a:srgbClr val="800080"/>
                  </a:solidFill>
                  <a:latin typeface="Franklin Gothic Heavy" panose="020B0903020102020204" pitchFamily="34" charset="0"/>
                  <a:cs typeface="Teko SemiBold" pitchFamily="2" charset="0"/>
                </a:rPr>
                <a:t>Objectives</a:t>
              </a:r>
              <a:endParaRPr lang="en-IN" sz="5400" dirty="0">
                <a:solidFill>
                  <a:srgbClr val="800080"/>
                </a:solidFill>
                <a:latin typeface="Franklin Gothic Heavy" panose="020B0903020102020204" pitchFamily="34" charset="0"/>
                <a:cs typeface="Teko SemiBold" pitchFamily="2" charset="0"/>
              </a:endParaRPr>
            </a:p>
          </p:txBody>
        </p:sp>
        <p:pic>
          <p:nvPicPr>
            <p:cNvPr id="85" name="Graphic 84" descr="Target">
              <a:extLst>
                <a:ext uri="{FF2B5EF4-FFF2-40B4-BE49-F238E27FC236}">
                  <a16:creationId xmlns:a16="http://schemas.microsoft.com/office/drawing/2014/main" id="{8AD754B9-318D-5420-A6A9-49E6002BED0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487455" y="416456"/>
              <a:ext cx="914400" cy="914400"/>
            </a:xfrm>
            <a:prstGeom prst="rect">
              <a:avLst/>
            </a:prstGeom>
          </p:spPr>
        </p:pic>
      </p:grpSp>
    </p:spTree>
    <p:extLst>
      <p:ext uri="{BB962C8B-B14F-4D97-AF65-F5344CB8AC3E}">
        <p14:creationId xmlns:p14="http://schemas.microsoft.com/office/powerpoint/2010/main" val="1820546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barn(inVertical)">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barn(inVertical)">
                                      <p:cBhvr>
                                        <p:cTn id="12" dur="5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barn(inVertical)">
                                      <p:cBhvr>
                                        <p:cTn id="17" dur="500"/>
                                        <p:tgtEl>
                                          <p:spTgt spid="8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barn(inVertical)">
                                      <p:cBhvr>
                                        <p:cTn id="22" dur="500"/>
                                        <p:tgtEl>
                                          <p:spTgt spid="9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barn(inVertical)">
                                      <p:cBhvr>
                                        <p:cTn id="27" dur="500"/>
                                        <p:tgtEl>
                                          <p:spTgt spid="9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barn(inVertical)">
                                      <p:cBhvr>
                                        <p:cTn id="32" dur="500"/>
                                        <p:tgtEl>
                                          <p:spTgt spid="9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barn(inVertical)">
                                      <p:cBhvr>
                                        <p:cTn id="37" dur="500"/>
                                        <p:tgtEl>
                                          <p:spTgt spid="9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barn(inVertical)">
                                      <p:cBhvr>
                                        <p:cTn id="42" dur="500"/>
                                        <p:tgtEl>
                                          <p:spTgt spid="94"/>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barn(inVertical)">
                                      <p:cBhvr>
                                        <p:cTn id="4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FAC98-6EE1-08A2-7FF2-7DAA061D5C05}"/>
              </a:ext>
            </a:extLst>
          </p:cNvPr>
          <p:cNvSpPr>
            <a:spLocks noGrp="1"/>
          </p:cNvSpPr>
          <p:nvPr>
            <p:ph type="title"/>
          </p:nvPr>
        </p:nvSpPr>
        <p:spPr>
          <a:xfrm>
            <a:off x="1295400" y="725491"/>
            <a:ext cx="2276475" cy="706438"/>
          </a:xfrm>
        </p:spPr>
        <p:txBody>
          <a:bodyPr>
            <a:normAutofit fontScale="90000"/>
          </a:bodyPr>
          <a:lstStyle/>
          <a:p>
            <a:r>
              <a:rPr lang="en-US" sz="3200" b="1" dirty="0">
                <a:solidFill>
                  <a:srgbClr val="800080"/>
                </a:solidFill>
                <a:latin typeface="Franklin Gothic Heavy" panose="020B0903020102020204" pitchFamily="34" charset="0"/>
                <a:cs typeface="Teko SemiBold" pitchFamily="2" charset="0"/>
              </a:rPr>
              <a:t>Legal Status</a:t>
            </a:r>
            <a:endParaRPr lang="en-IN" sz="3200" dirty="0">
              <a:solidFill>
                <a:srgbClr val="800080"/>
              </a:solidFill>
              <a:latin typeface="Franklin Gothic Heavy" panose="020B0903020102020204" pitchFamily="34" charset="0"/>
              <a:cs typeface="Teko SemiBold" pitchFamily="2" charset="0"/>
            </a:endParaRPr>
          </a:p>
        </p:txBody>
      </p:sp>
      <p:pic>
        <p:nvPicPr>
          <p:cNvPr id="5" name="Graphic 4" descr="Gavel">
            <a:extLst>
              <a:ext uri="{FF2B5EF4-FFF2-40B4-BE49-F238E27FC236}">
                <a16:creationId xmlns:a16="http://schemas.microsoft.com/office/drawing/2014/main" id="{D15BC0F1-B52E-2F1E-AB5B-7483A8962AA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81000" y="517529"/>
            <a:ext cx="914400" cy="914400"/>
          </a:xfrm>
          <a:prstGeom prst="rect">
            <a:avLst/>
          </a:prstGeom>
        </p:spPr>
      </p:pic>
      <p:sp>
        <p:nvSpPr>
          <p:cNvPr id="6" name="TextBox 5">
            <a:extLst>
              <a:ext uri="{FF2B5EF4-FFF2-40B4-BE49-F238E27FC236}">
                <a16:creationId xmlns:a16="http://schemas.microsoft.com/office/drawing/2014/main" id="{DB3AF780-A89E-77CC-5541-D004F5899DC4}"/>
              </a:ext>
            </a:extLst>
          </p:cNvPr>
          <p:cNvSpPr txBox="1"/>
          <p:nvPr/>
        </p:nvSpPr>
        <p:spPr>
          <a:xfrm>
            <a:off x="3586163" y="402276"/>
            <a:ext cx="8458200" cy="1477328"/>
          </a:xfrm>
          <a:prstGeom prst="rect">
            <a:avLst/>
          </a:prstGeom>
          <a:noFill/>
        </p:spPr>
        <p:txBody>
          <a:bodyPr wrap="square" rtlCol="0">
            <a:spAutoFit/>
          </a:bodyPr>
          <a:lstStyle/>
          <a:p>
            <a:pPr algn="just"/>
            <a:r>
              <a:rPr lang="en-US" b="1" dirty="0">
                <a:solidFill>
                  <a:srgbClr val="800080"/>
                </a:solidFill>
              </a:rPr>
              <a:t>Human Relief Organization Nepal </a:t>
            </a:r>
            <a:r>
              <a:rPr lang="en-US" dirty="0"/>
              <a:t>is officially registered with the District Administration Office, </a:t>
            </a:r>
            <a:r>
              <a:rPr lang="en-US" dirty="0" err="1"/>
              <a:t>Taulihawa</a:t>
            </a:r>
            <a:r>
              <a:rPr lang="en-US" dirty="0"/>
              <a:t>, Kapilvastu under Registration No. 107/054-55. It is affiliated with the Social Welfare Council (Affiliation No. 32654) and is also registered with the Internal Revenue Office, Kapilvastu, under PAN No. 300363568.</a:t>
            </a:r>
            <a:endParaRPr lang="en-IN" dirty="0"/>
          </a:p>
          <a:p>
            <a:endParaRPr lang="en-IN" dirty="0"/>
          </a:p>
        </p:txBody>
      </p:sp>
      <p:grpSp>
        <p:nvGrpSpPr>
          <p:cNvPr id="15" name="Group 14">
            <a:extLst>
              <a:ext uri="{FF2B5EF4-FFF2-40B4-BE49-F238E27FC236}">
                <a16:creationId xmlns:a16="http://schemas.microsoft.com/office/drawing/2014/main" id="{D22CCF48-AFE7-68EE-B10B-C48728EC7B07}"/>
              </a:ext>
            </a:extLst>
          </p:cNvPr>
          <p:cNvGrpSpPr/>
          <p:nvPr/>
        </p:nvGrpSpPr>
        <p:grpSpPr>
          <a:xfrm>
            <a:off x="735012" y="2016765"/>
            <a:ext cx="2982913" cy="738189"/>
            <a:chOff x="723901" y="2051690"/>
            <a:chExt cx="2982913" cy="738189"/>
          </a:xfrm>
        </p:grpSpPr>
        <p:sp>
          <p:nvSpPr>
            <p:cNvPr id="10" name="Title 1">
              <a:extLst>
                <a:ext uri="{FF2B5EF4-FFF2-40B4-BE49-F238E27FC236}">
                  <a16:creationId xmlns:a16="http://schemas.microsoft.com/office/drawing/2014/main" id="{315D8439-DDE4-D438-EBE4-A43BCDB7ACEC}"/>
                </a:ext>
              </a:extLst>
            </p:cNvPr>
            <p:cNvSpPr txBox="1">
              <a:spLocks/>
            </p:cNvSpPr>
            <p:nvPr/>
          </p:nvSpPr>
          <p:spPr>
            <a:xfrm>
              <a:off x="1430339" y="2083441"/>
              <a:ext cx="2276475" cy="706438"/>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800080"/>
                  </a:solidFill>
                  <a:latin typeface="Franklin Gothic Heavy" panose="020B0903020102020204" pitchFamily="34" charset="0"/>
                  <a:cs typeface="Teko SemiBold" pitchFamily="2" charset="0"/>
                </a:rPr>
                <a:t>Our Focus Areas</a:t>
              </a:r>
              <a:endParaRPr lang="en-IN" sz="2800" dirty="0">
                <a:solidFill>
                  <a:srgbClr val="800080"/>
                </a:solidFill>
                <a:latin typeface="Franklin Gothic Heavy" panose="020B0903020102020204" pitchFamily="34" charset="0"/>
                <a:cs typeface="Teko SemiBold" pitchFamily="2" charset="0"/>
              </a:endParaRPr>
            </a:p>
          </p:txBody>
        </p:sp>
        <p:pic>
          <p:nvPicPr>
            <p:cNvPr id="14" name="Graphic 13" descr="Bullseye">
              <a:extLst>
                <a:ext uri="{FF2B5EF4-FFF2-40B4-BE49-F238E27FC236}">
                  <a16:creationId xmlns:a16="http://schemas.microsoft.com/office/drawing/2014/main" id="{401FFF46-C545-7AD3-C8F0-C05FA5B21D3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23901" y="2051690"/>
              <a:ext cx="706438" cy="706438"/>
            </a:xfrm>
            <a:prstGeom prst="rect">
              <a:avLst/>
            </a:prstGeom>
          </p:spPr>
        </p:pic>
      </p:grpSp>
      <p:sp>
        <p:nvSpPr>
          <p:cNvPr id="16" name="TextBox 15">
            <a:extLst>
              <a:ext uri="{FF2B5EF4-FFF2-40B4-BE49-F238E27FC236}">
                <a16:creationId xmlns:a16="http://schemas.microsoft.com/office/drawing/2014/main" id="{39E4AEFB-125B-E2C6-6474-59369D282D91}"/>
              </a:ext>
            </a:extLst>
          </p:cNvPr>
          <p:cNvSpPr txBox="1"/>
          <p:nvPr/>
        </p:nvSpPr>
        <p:spPr>
          <a:xfrm>
            <a:off x="400050" y="3614738"/>
            <a:ext cx="3690938" cy="2585323"/>
          </a:xfrm>
          <a:prstGeom prst="rect">
            <a:avLst/>
          </a:prstGeom>
          <a:noFill/>
        </p:spPr>
        <p:txBody>
          <a:bodyPr wrap="square" rtlCol="0">
            <a:spAutoFit/>
          </a:bodyPr>
          <a:lstStyle/>
          <a:p>
            <a:pPr marL="285750" lvl="0" indent="-285750">
              <a:buClr>
                <a:srgbClr val="800080"/>
              </a:buClr>
              <a:buFont typeface="Wingdings" panose="05000000000000000000" pitchFamily="2" charset="2"/>
              <a:buChar char="v"/>
            </a:pPr>
            <a:r>
              <a:rPr lang="en-US" dirty="0" smtClean="0"/>
              <a:t>Education for All</a:t>
            </a:r>
            <a:endParaRPr lang="en-IN" dirty="0"/>
          </a:p>
          <a:p>
            <a:pPr marL="285750" lvl="0" indent="-285750">
              <a:buClr>
                <a:srgbClr val="800080"/>
              </a:buClr>
              <a:buFont typeface="Wingdings" panose="05000000000000000000" pitchFamily="2" charset="2"/>
              <a:buChar char="v"/>
            </a:pPr>
            <a:r>
              <a:rPr lang="en-US" dirty="0"/>
              <a:t>Orphan and destitute </a:t>
            </a:r>
            <a:r>
              <a:rPr lang="en-US" dirty="0" smtClean="0"/>
              <a:t>children Support </a:t>
            </a:r>
            <a:endParaRPr lang="en-IN" dirty="0"/>
          </a:p>
          <a:p>
            <a:pPr marL="285750" lvl="0" indent="-285750">
              <a:buClr>
                <a:srgbClr val="800080"/>
              </a:buClr>
              <a:buFont typeface="Wingdings" panose="05000000000000000000" pitchFamily="2" charset="2"/>
              <a:buChar char="v"/>
            </a:pPr>
            <a:r>
              <a:rPr lang="en-US" dirty="0"/>
              <a:t>Skills development &amp; Livelihood</a:t>
            </a:r>
            <a:endParaRPr lang="en-IN" dirty="0"/>
          </a:p>
          <a:p>
            <a:pPr marL="285750" lvl="0" indent="-285750">
              <a:buClr>
                <a:srgbClr val="800080"/>
              </a:buClr>
              <a:buFont typeface="Wingdings" panose="05000000000000000000" pitchFamily="2" charset="2"/>
              <a:buChar char="v"/>
            </a:pPr>
            <a:r>
              <a:rPr lang="en-US" dirty="0"/>
              <a:t>WASH</a:t>
            </a:r>
            <a:endParaRPr lang="en-IN" dirty="0"/>
          </a:p>
          <a:p>
            <a:pPr marL="285750" lvl="0" indent="-285750">
              <a:buClr>
                <a:srgbClr val="800080"/>
              </a:buClr>
              <a:buFont typeface="Wingdings" panose="05000000000000000000" pitchFamily="2" charset="2"/>
              <a:buChar char="v"/>
            </a:pPr>
            <a:r>
              <a:rPr lang="en-US" dirty="0"/>
              <a:t>HealthCare</a:t>
            </a:r>
            <a:endParaRPr lang="en-IN" dirty="0"/>
          </a:p>
          <a:p>
            <a:pPr marL="285750" lvl="0" indent="-285750">
              <a:buClr>
                <a:srgbClr val="800080"/>
              </a:buClr>
              <a:buFont typeface="Wingdings" panose="05000000000000000000" pitchFamily="2" charset="2"/>
              <a:buChar char="v"/>
            </a:pPr>
            <a:r>
              <a:rPr lang="en-US" dirty="0"/>
              <a:t>Seasonal projects</a:t>
            </a:r>
            <a:endParaRPr lang="en-IN" dirty="0"/>
          </a:p>
          <a:p>
            <a:pPr marL="285750" lvl="0" indent="-285750">
              <a:buClr>
                <a:srgbClr val="800080"/>
              </a:buClr>
              <a:buFont typeface="Wingdings" panose="05000000000000000000" pitchFamily="2" charset="2"/>
              <a:buChar char="v"/>
            </a:pPr>
            <a:r>
              <a:rPr lang="en-US" dirty="0"/>
              <a:t>Emergency </a:t>
            </a:r>
            <a:r>
              <a:rPr lang="en-US" dirty="0" smtClean="0"/>
              <a:t>Response</a:t>
            </a:r>
            <a:endParaRPr lang="en-IN" dirty="0"/>
          </a:p>
          <a:p>
            <a:pPr marL="285750" indent="-285750">
              <a:buClr>
                <a:srgbClr val="800080"/>
              </a:buClr>
              <a:buFont typeface="Wingdings" panose="05000000000000000000" pitchFamily="2" charset="2"/>
              <a:buChar char="v"/>
            </a:pPr>
            <a:endParaRPr lang="en-IN" dirty="0"/>
          </a:p>
        </p:txBody>
      </p:sp>
      <p:sp>
        <p:nvSpPr>
          <p:cNvPr id="18" name="Title 1">
            <a:extLst>
              <a:ext uri="{FF2B5EF4-FFF2-40B4-BE49-F238E27FC236}">
                <a16:creationId xmlns:a16="http://schemas.microsoft.com/office/drawing/2014/main" id="{A0DE1A65-4D56-92A5-C649-35EA3BFBE491}"/>
              </a:ext>
            </a:extLst>
          </p:cNvPr>
          <p:cNvSpPr txBox="1">
            <a:spLocks/>
          </p:cNvSpPr>
          <p:nvPr/>
        </p:nvSpPr>
        <p:spPr>
          <a:xfrm>
            <a:off x="6677025" y="1996441"/>
            <a:ext cx="4567238" cy="70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800080"/>
                </a:solidFill>
                <a:latin typeface="Franklin Gothic Heavy" panose="020B0903020102020204" pitchFamily="34" charset="0"/>
                <a:cs typeface="Teko SemiBold" pitchFamily="2" charset="0"/>
              </a:rPr>
              <a:t>Geographic Intervention</a:t>
            </a:r>
            <a:endParaRPr lang="en-IN" sz="2800" dirty="0">
              <a:solidFill>
                <a:srgbClr val="800080"/>
              </a:solidFill>
              <a:latin typeface="Franklin Gothic Heavy" panose="020B0903020102020204" pitchFamily="34" charset="0"/>
              <a:cs typeface="Teko SemiBold" pitchFamily="2" charset="0"/>
            </a:endParaRPr>
          </a:p>
        </p:txBody>
      </p:sp>
      <p:sp>
        <p:nvSpPr>
          <p:cNvPr id="3" name="Rectangle: Rounded Corners 2">
            <a:extLst>
              <a:ext uri="{FF2B5EF4-FFF2-40B4-BE49-F238E27FC236}">
                <a16:creationId xmlns:a16="http://schemas.microsoft.com/office/drawing/2014/main" id="{A4A9B6D7-AAD5-3217-44DF-3ABD93ACE2A1}"/>
              </a:ext>
            </a:extLst>
          </p:cNvPr>
          <p:cNvSpPr/>
          <p:nvPr/>
        </p:nvSpPr>
        <p:spPr>
          <a:xfrm>
            <a:off x="4424363" y="2754954"/>
            <a:ext cx="7491412" cy="3837930"/>
          </a:xfrm>
          <a:prstGeom prst="roundRect">
            <a:avLst>
              <a:gd name="adj" fmla="val 9222"/>
            </a:avLst>
          </a:prstGeom>
          <a:noFill/>
          <a:ln w="38100">
            <a:solidFill>
              <a:srgbClr val="800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EA22D616-D510-38EA-80C8-AF33BEA7B502}"/>
              </a:ext>
            </a:extLst>
          </p:cNvPr>
          <p:cNvSpPr txBox="1"/>
          <p:nvPr/>
        </p:nvSpPr>
        <p:spPr>
          <a:xfrm>
            <a:off x="4752976" y="2890085"/>
            <a:ext cx="7038974" cy="3493264"/>
          </a:xfrm>
          <a:prstGeom prst="rect">
            <a:avLst/>
          </a:prstGeom>
          <a:noFill/>
        </p:spPr>
        <p:txBody>
          <a:bodyPr wrap="square" rtlCol="0">
            <a:spAutoFit/>
          </a:bodyPr>
          <a:lstStyle/>
          <a:p>
            <a:pPr algn="just"/>
            <a:r>
              <a:rPr lang="en-US" sz="1700" dirty="0"/>
              <a:t>In the fiscal year 2023–2024, </a:t>
            </a:r>
            <a:r>
              <a:rPr lang="en-US" sz="1700" b="1" dirty="0">
                <a:solidFill>
                  <a:srgbClr val="800080"/>
                </a:solidFill>
              </a:rPr>
              <a:t>Human Relief Organization Nepal</a:t>
            </a:r>
            <a:r>
              <a:rPr lang="en-US" sz="1700" dirty="0">
                <a:solidFill>
                  <a:srgbClr val="800080"/>
                </a:solidFill>
              </a:rPr>
              <a:t> </a:t>
            </a:r>
            <a:r>
              <a:rPr lang="en-US" sz="1700" dirty="0"/>
              <a:t>positively impacted the lives of over </a:t>
            </a:r>
            <a:r>
              <a:rPr lang="en-US" sz="1700" dirty="0" smtClean="0"/>
              <a:t>(</a:t>
            </a:r>
            <a:r>
              <a:rPr lang="en-US" sz="1700" b="1" dirty="0" smtClean="0">
                <a:solidFill>
                  <a:srgbClr val="800080"/>
                </a:solidFill>
              </a:rPr>
              <a:t>15,863) </a:t>
            </a:r>
            <a:r>
              <a:rPr lang="en-US" sz="1700" b="1" dirty="0">
                <a:solidFill>
                  <a:srgbClr val="800080"/>
                </a:solidFill>
              </a:rPr>
              <a:t>individuals</a:t>
            </a:r>
            <a:r>
              <a:rPr lang="en-US" sz="1700" dirty="0">
                <a:solidFill>
                  <a:srgbClr val="800080"/>
                </a:solidFill>
              </a:rPr>
              <a:t> </a:t>
            </a:r>
            <a:r>
              <a:rPr lang="en-US" sz="1700" dirty="0"/>
              <a:t>across </a:t>
            </a:r>
            <a:r>
              <a:rPr lang="en-US" sz="1700" b="1" dirty="0" smtClean="0">
                <a:solidFill>
                  <a:srgbClr val="800080"/>
                </a:solidFill>
              </a:rPr>
              <a:t>three </a:t>
            </a:r>
            <a:r>
              <a:rPr lang="en-US" sz="1700" b="1" dirty="0">
                <a:solidFill>
                  <a:srgbClr val="800080"/>
                </a:solidFill>
              </a:rPr>
              <a:t>districts (</a:t>
            </a:r>
            <a:r>
              <a:rPr lang="en-US" sz="1700" b="1" dirty="0" err="1" smtClean="0">
                <a:solidFill>
                  <a:srgbClr val="800080"/>
                </a:solidFill>
              </a:rPr>
              <a:t>Kapilvastu</a:t>
            </a:r>
            <a:r>
              <a:rPr lang="en-US" sz="1700" b="1" dirty="0" smtClean="0">
                <a:solidFill>
                  <a:srgbClr val="800080"/>
                </a:solidFill>
              </a:rPr>
              <a:t>, </a:t>
            </a:r>
            <a:r>
              <a:rPr lang="en-US" sz="1700" b="1" dirty="0" err="1" smtClean="0">
                <a:solidFill>
                  <a:srgbClr val="800080"/>
                </a:solidFill>
              </a:rPr>
              <a:t>Rupendehi</a:t>
            </a:r>
            <a:r>
              <a:rPr lang="en-US" sz="1700" b="1" dirty="0" smtClean="0">
                <a:solidFill>
                  <a:srgbClr val="800080"/>
                </a:solidFill>
              </a:rPr>
              <a:t> and </a:t>
            </a:r>
            <a:r>
              <a:rPr lang="en-US" sz="1700" b="1" dirty="0" err="1" smtClean="0">
                <a:solidFill>
                  <a:srgbClr val="800080"/>
                </a:solidFill>
              </a:rPr>
              <a:t>Jajakot</a:t>
            </a:r>
            <a:r>
              <a:rPr lang="en-US" sz="1700" b="1" dirty="0" smtClean="0">
                <a:solidFill>
                  <a:srgbClr val="800080"/>
                </a:solidFill>
              </a:rPr>
              <a:t>) </a:t>
            </a:r>
            <a:r>
              <a:rPr lang="en-US" sz="1700" b="1" dirty="0">
                <a:solidFill>
                  <a:srgbClr val="800080"/>
                </a:solidFill>
              </a:rPr>
              <a:t>in Nepal</a:t>
            </a:r>
            <a:r>
              <a:rPr lang="en-US" sz="1700" dirty="0"/>
              <a:t> through a wide range of humanitarian and development interventions.</a:t>
            </a:r>
            <a:endParaRPr lang="en-IN" sz="1700" dirty="0"/>
          </a:p>
          <a:p>
            <a:pPr algn="just"/>
            <a:r>
              <a:rPr lang="en-US" sz="1700" dirty="0"/>
              <a:t>Despite operating in complex and often unpredictable environments, the organization remained steadfast in its commitment to uplifting communities facing poverty, displacement, and crisis.</a:t>
            </a:r>
            <a:endParaRPr lang="en-IN" sz="1700" dirty="0"/>
          </a:p>
          <a:p>
            <a:r>
              <a:rPr lang="en-US" sz="1700" dirty="0"/>
              <a:t> </a:t>
            </a:r>
            <a:endParaRPr lang="en-IN" sz="1700" dirty="0"/>
          </a:p>
          <a:p>
            <a:pPr algn="just"/>
            <a:r>
              <a:rPr lang="en-US" sz="1700" dirty="0"/>
              <a:t>Our dedicated teams worked tirelessly to adapt to evolving needs, delivering timely and essential support to the most vulnerable populations. Through this unwavering effort, HRO Nepal not only responded to emergencies but also laid the groundwork for long-term resilience and sustainable development.</a:t>
            </a:r>
            <a:endParaRPr lang="en-IN" sz="1700" dirty="0"/>
          </a:p>
          <a:p>
            <a:endParaRPr lang="en-IN" sz="1700" dirty="0"/>
          </a:p>
        </p:txBody>
      </p:sp>
      <p:sp>
        <p:nvSpPr>
          <p:cNvPr id="8" name="Rectangle: Rounded Corners 7">
            <a:extLst>
              <a:ext uri="{FF2B5EF4-FFF2-40B4-BE49-F238E27FC236}">
                <a16:creationId xmlns:a16="http://schemas.microsoft.com/office/drawing/2014/main" id="{6FE1C067-9E44-5F34-C2ED-709DFAD3ADFF}"/>
              </a:ext>
            </a:extLst>
          </p:cNvPr>
          <p:cNvSpPr/>
          <p:nvPr/>
        </p:nvSpPr>
        <p:spPr>
          <a:xfrm>
            <a:off x="309563" y="2754954"/>
            <a:ext cx="3829050" cy="3837930"/>
          </a:xfrm>
          <a:prstGeom prst="roundRect">
            <a:avLst>
              <a:gd name="adj" fmla="val 9222"/>
            </a:avLst>
          </a:prstGeom>
          <a:noFill/>
          <a:ln w="38100">
            <a:solidFill>
              <a:srgbClr val="800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E05513B5-85AE-9E1B-D390-BBB82D55140C}"/>
              </a:ext>
            </a:extLst>
          </p:cNvPr>
          <p:cNvCxnSpPr/>
          <p:nvPr/>
        </p:nvCxnSpPr>
        <p:spPr>
          <a:xfrm>
            <a:off x="1295400" y="1830394"/>
            <a:ext cx="9615487" cy="0"/>
          </a:xfrm>
          <a:prstGeom prst="line">
            <a:avLst/>
          </a:prstGeom>
          <a:ln w="57150">
            <a:solidFill>
              <a:srgbClr val="800080"/>
            </a:solidFill>
          </a:ln>
        </p:spPr>
        <p:style>
          <a:lnRef idx="1">
            <a:schemeClr val="accent1"/>
          </a:lnRef>
          <a:fillRef idx="0">
            <a:schemeClr val="accent1"/>
          </a:fillRef>
          <a:effectRef idx="0">
            <a:schemeClr val="accent1"/>
          </a:effectRef>
          <a:fontRef idx="minor">
            <a:schemeClr val="tx1"/>
          </a:fontRef>
        </p:style>
      </p:cxnSp>
      <p:pic>
        <p:nvPicPr>
          <p:cNvPr id="19" name="Graphic 18" descr="Earth Globe   Asia">
            <a:extLst>
              <a:ext uri="{FF2B5EF4-FFF2-40B4-BE49-F238E27FC236}">
                <a16:creationId xmlns:a16="http://schemas.microsoft.com/office/drawing/2014/main" id="{334A465C-4AEE-FFA2-D04E-9CFB5C799DA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134221" y="2045877"/>
            <a:ext cx="542804" cy="542804"/>
          </a:xfrm>
          <a:prstGeom prst="rect">
            <a:avLst/>
          </a:prstGeom>
        </p:spPr>
      </p:pic>
    </p:spTree>
    <p:extLst>
      <p:ext uri="{BB962C8B-B14F-4D97-AF65-F5344CB8AC3E}">
        <p14:creationId xmlns:p14="http://schemas.microsoft.com/office/powerpoint/2010/main" val="10328176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8" grpId="0"/>
      <p:bldP spid="3" grpId="0" animBg="1"/>
      <p:bldP spid="4"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98B048-96FB-2716-C14C-7662537589F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ln>
            <a:noFill/>
          </a:ln>
        </p:spPr>
      </p:pic>
      <p:sp>
        <p:nvSpPr>
          <p:cNvPr id="7" name="Rectangle 6">
            <a:extLst>
              <a:ext uri="{FF2B5EF4-FFF2-40B4-BE49-F238E27FC236}">
                <a16:creationId xmlns:a16="http://schemas.microsoft.com/office/drawing/2014/main" id="{5BC52126-54AE-0C3F-F078-639C0C0F0EE0}"/>
              </a:ext>
            </a:extLst>
          </p:cNvPr>
          <p:cNvSpPr/>
          <p:nvPr/>
        </p:nvSpPr>
        <p:spPr>
          <a:xfrm>
            <a:off x="0" y="0"/>
            <a:ext cx="6419852" cy="6858000"/>
          </a:xfrm>
          <a:prstGeom prst="rect">
            <a:avLst/>
          </a:prstGeom>
          <a:solidFill>
            <a:srgbClr val="800080">
              <a:alpha val="80000"/>
            </a:srgbClr>
          </a:solidFill>
          <a:ln>
            <a:solidFill>
              <a:srgbClr val="800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AE269E2-E669-C26A-4CAA-647AFF822E33}"/>
              </a:ext>
            </a:extLst>
          </p:cNvPr>
          <p:cNvSpPr txBox="1"/>
          <p:nvPr/>
        </p:nvSpPr>
        <p:spPr>
          <a:xfrm>
            <a:off x="3064074" y="157162"/>
            <a:ext cx="6711555" cy="676339"/>
          </a:xfrm>
          <a:prstGeom prst="rect">
            <a:avLst/>
          </a:prstGeom>
          <a:solidFill>
            <a:srgbClr val="FECC00"/>
          </a:solidFill>
        </p:spPr>
        <p:txBody>
          <a:bodyPr wrap="square">
            <a:spAutoFit/>
          </a:bodyPr>
          <a:lstStyle/>
          <a:p>
            <a:pPr algn="ctr">
              <a:lnSpc>
                <a:spcPct val="115000"/>
              </a:lnSpc>
              <a:spcAft>
                <a:spcPts val="800"/>
              </a:spcAft>
            </a:pPr>
            <a:r>
              <a:rPr lang="en-US" sz="3200" b="1" kern="100" dirty="0">
                <a:solidFill>
                  <a:schemeClr val="tx1">
                    <a:lumMod val="95000"/>
                    <a:lumOff val="5000"/>
                  </a:schemeClr>
                </a:solidFill>
                <a:effectLst/>
                <a:latin typeface="Franklin Gothic Heavy" panose="020B0903020102020204" pitchFamily="34" charset="0"/>
                <a:ea typeface="Calibri" panose="020F0502020204030204" pitchFamily="34" charset="0"/>
                <a:cs typeface="Teko SemiBold" pitchFamily="2" charset="0"/>
              </a:rPr>
              <a:t>Highlights</a:t>
            </a:r>
            <a:r>
              <a:rPr lang="en-US" sz="3600" b="1" kern="100" dirty="0">
                <a:solidFill>
                  <a:schemeClr val="tx1">
                    <a:lumMod val="95000"/>
                    <a:lumOff val="5000"/>
                  </a:schemeClr>
                </a:solidFill>
                <a:effectLst/>
                <a:latin typeface="Franklin Gothic Heavy" panose="020B0903020102020204" pitchFamily="34" charset="0"/>
                <a:ea typeface="Calibri" panose="020F0502020204030204" pitchFamily="34" charset="0"/>
                <a:cs typeface="Teko SemiBold" pitchFamily="2" charset="0"/>
              </a:rPr>
              <a:t> 2023-2024</a:t>
            </a:r>
            <a:endParaRPr lang="en-IN" sz="2000" kern="100" dirty="0">
              <a:solidFill>
                <a:schemeClr val="tx1">
                  <a:lumMod val="95000"/>
                  <a:lumOff val="5000"/>
                </a:schemeClr>
              </a:solidFill>
              <a:effectLst/>
              <a:latin typeface="Franklin Gothic Heavy" panose="020B0903020102020204" pitchFamily="34" charset="0"/>
              <a:ea typeface="Calibri" panose="020F0502020204030204" pitchFamily="34" charset="0"/>
              <a:cs typeface="Teko SemiBold" pitchFamily="2" charset="0"/>
            </a:endParaRPr>
          </a:p>
        </p:txBody>
      </p:sp>
      <p:sp>
        <p:nvSpPr>
          <p:cNvPr id="8" name="TextBox 7">
            <a:extLst>
              <a:ext uri="{FF2B5EF4-FFF2-40B4-BE49-F238E27FC236}">
                <a16:creationId xmlns:a16="http://schemas.microsoft.com/office/drawing/2014/main" id="{98E1EDC3-D3BE-3E87-474E-2CE077CD9D54}"/>
              </a:ext>
            </a:extLst>
          </p:cNvPr>
          <p:cNvSpPr txBox="1"/>
          <p:nvPr/>
        </p:nvSpPr>
        <p:spPr>
          <a:xfrm>
            <a:off x="287536" y="796103"/>
            <a:ext cx="5553075" cy="6494085"/>
          </a:xfrm>
          <a:prstGeom prst="rect">
            <a:avLst/>
          </a:prstGeom>
          <a:noFill/>
        </p:spPr>
        <p:txBody>
          <a:bodyPr wrap="square" rtlCol="0">
            <a:spAutoFit/>
          </a:bodyPr>
          <a:lstStyle/>
          <a:p>
            <a:endParaRPr lang="en-US" sz="2400" b="1" dirty="0" smtClean="0">
              <a:solidFill>
                <a:schemeClr val="bg1"/>
              </a:solidFill>
            </a:endParaRPr>
          </a:p>
          <a:p>
            <a:endParaRPr lang="en-US" sz="2500" b="1" dirty="0" smtClean="0">
              <a:solidFill>
                <a:schemeClr val="bg1"/>
              </a:solidFill>
            </a:endParaRPr>
          </a:p>
          <a:p>
            <a:r>
              <a:rPr lang="en-US" sz="2500" b="1" dirty="0" smtClean="0">
                <a:solidFill>
                  <a:schemeClr val="bg1"/>
                </a:solidFill>
              </a:rPr>
              <a:t>Sahara </a:t>
            </a:r>
            <a:r>
              <a:rPr lang="en-US" sz="2500" b="1" dirty="0">
                <a:solidFill>
                  <a:schemeClr val="bg1"/>
                </a:solidFill>
              </a:rPr>
              <a:t>Public Secondary School</a:t>
            </a:r>
            <a:endParaRPr lang="en-IN" sz="2500" b="1" dirty="0">
              <a:solidFill>
                <a:schemeClr val="bg1"/>
              </a:solidFill>
            </a:endParaRPr>
          </a:p>
          <a:p>
            <a:r>
              <a:rPr lang="en-US" dirty="0">
                <a:solidFill>
                  <a:schemeClr val="bg1"/>
                </a:solidFill>
              </a:rPr>
              <a:t>Education remains at the heart of Human Relief Organization Nepal’s mission. We firmly believe that every child—regardless of their background—deserves the opportunity to learn, thrive, and realize their full potential. Through our Education Project, we extend scholarships, sponsorships, and academic support to underprivileged children, including orphans, children with disabilities, and those from marginalized and low-income communities.</a:t>
            </a:r>
          </a:p>
          <a:p>
            <a:r>
              <a:rPr lang="en-US" dirty="0">
                <a:solidFill>
                  <a:schemeClr val="bg1"/>
                </a:solidFill>
              </a:rPr>
              <a:t>key milestone this year has been our continued support to </a:t>
            </a:r>
            <a:r>
              <a:rPr lang="en-US" b="1" dirty="0">
                <a:solidFill>
                  <a:schemeClr val="bg1"/>
                </a:solidFill>
              </a:rPr>
              <a:t>Sahara Public Secondary School</a:t>
            </a:r>
            <a:r>
              <a:rPr lang="en-US" dirty="0">
                <a:solidFill>
                  <a:schemeClr val="bg1"/>
                </a:solidFill>
              </a:rPr>
              <a:t>, located in </a:t>
            </a:r>
            <a:r>
              <a:rPr lang="en-US" b="1" dirty="0" err="1">
                <a:solidFill>
                  <a:schemeClr val="bg1"/>
                </a:solidFill>
              </a:rPr>
              <a:t>Krishnanagar</a:t>
            </a:r>
            <a:r>
              <a:rPr lang="en-US" b="1" dirty="0">
                <a:solidFill>
                  <a:schemeClr val="bg1"/>
                </a:solidFill>
              </a:rPr>
              <a:t>, Kapilvastu, Nepal</a:t>
            </a:r>
            <a:r>
              <a:rPr lang="en-US" dirty="0">
                <a:solidFill>
                  <a:schemeClr val="bg1"/>
                </a:solidFill>
              </a:rPr>
              <a:t>. To date, a total of </a:t>
            </a:r>
            <a:r>
              <a:rPr lang="en-US" dirty="0" smtClean="0">
                <a:solidFill>
                  <a:schemeClr val="bg1"/>
                </a:solidFill>
              </a:rPr>
              <a:t>(</a:t>
            </a:r>
            <a:r>
              <a:rPr lang="en-US" b="1" dirty="0" smtClean="0">
                <a:solidFill>
                  <a:schemeClr val="bg1"/>
                </a:solidFill>
              </a:rPr>
              <a:t>251) </a:t>
            </a:r>
            <a:r>
              <a:rPr lang="en-US" b="1" dirty="0">
                <a:solidFill>
                  <a:schemeClr val="bg1"/>
                </a:solidFill>
              </a:rPr>
              <a:t>students</a:t>
            </a:r>
            <a:r>
              <a:rPr lang="en-US" dirty="0">
                <a:solidFill>
                  <a:schemeClr val="bg1"/>
                </a:solidFill>
              </a:rPr>
              <a:t> have been provided with access to quality education at the school. This achievement reflects our commitment to breaking the cycle of poverty through education and empowering young minds with the knowledge, skills, and confidence needed to build a brighter and more self-reliant future.</a:t>
            </a:r>
            <a:endParaRPr lang="en-IN" dirty="0">
              <a:solidFill>
                <a:schemeClr val="bg1"/>
              </a:solidFill>
            </a:endParaRPr>
          </a:p>
          <a:p>
            <a:endParaRPr lang="en-IN" dirty="0">
              <a:solidFill>
                <a:schemeClr val="bg1"/>
              </a:solidFill>
            </a:endParaRPr>
          </a:p>
        </p:txBody>
      </p:sp>
      <p:sp>
        <p:nvSpPr>
          <p:cNvPr id="14" name="Rectangle: Rounded Corners 13">
            <a:extLst>
              <a:ext uri="{FF2B5EF4-FFF2-40B4-BE49-F238E27FC236}">
                <a16:creationId xmlns:a16="http://schemas.microsoft.com/office/drawing/2014/main" id="{D3B6AB99-0FD2-5368-4111-6AC4C5F56661}"/>
              </a:ext>
            </a:extLst>
          </p:cNvPr>
          <p:cNvSpPr/>
          <p:nvPr/>
        </p:nvSpPr>
        <p:spPr>
          <a:xfrm>
            <a:off x="5586425" y="1043753"/>
            <a:ext cx="4600564" cy="2928172"/>
          </a:xfrm>
          <a:prstGeom prst="roundRect">
            <a:avLst/>
          </a:prstGeom>
          <a:solidFill>
            <a:schemeClr val="bg1"/>
          </a:solid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E805783-28C2-8262-497B-332DCD2F975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6425" y="1043753"/>
            <a:ext cx="4594915" cy="2928172"/>
          </a:xfrm>
          <a:custGeom>
            <a:avLst/>
            <a:gdLst>
              <a:gd name="connsiteX0" fmla="*/ 488038 w 4594915"/>
              <a:gd name="connsiteY0" fmla="*/ 0 h 2928172"/>
              <a:gd name="connsiteX1" fmla="*/ 4112526 w 4594915"/>
              <a:gd name="connsiteY1" fmla="*/ 0 h 2928172"/>
              <a:gd name="connsiteX2" fmla="*/ 4590649 w 4594915"/>
              <a:gd name="connsiteY2" fmla="*/ 389681 h 2928172"/>
              <a:gd name="connsiteX3" fmla="*/ 4594915 w 4594915"/>
              <a:gd name="connsiteY3" fmla="*/ 432001 h 2928172"/>
              <a:gd name="connsiteX4" fmla="*/ 4594915 w 4594915"/>
              <a:gd name="connsiteY4" fmla="*/ 2496171 h 2928172"/>
              <a:gd name="connsiteX5" fmla="*/ 4590649 w 4594915"/>
              <a:gd name="connsiteY5" fmla="*/ 2538491 h 2928172"/>
              <a:gd name="connsiteX6" fmla="*/ 4112526 w 4594915"/>
              <a:gd name="connsiteY6" fmla="*/ 2928172 h 2928172"/>
              <a:gd name="connsiteX7" fmla="*/ 488038 w 4594915"/>
              <a:gd name="connsiteY7" fmla="*/ 2928172 h 2928172"/>
              <a:gd name="connsiteX8" fmla="*/ 0 w 4594915"/>
              <a:gd name="connsiteY8" fmla="*/ 2440134 h 2928172"/>
              <a:gd name="connsiteX9" fmla="*/ 0 w 4594915"/>
              <a:gd name="connsiteY9" fmla="*/ 488038 h 2928172"/>
              <a:gd name="connsiteX10" fmla="*/ 488038 w 4594915"/>
              <a:gd name="connsiteY10" fmla="*/ 0 h 292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94915" h="2928172">
                <a:moveTo>
                  <a:pt x="488038" y="0"/>
                </a:moveTo>
                <a:lnTo>
                  <a:pt x="4112526" y="0"/>
                </a:lnTo>
                <a:cubicBezTo>
                  <a:pt x="4348370" y="0"/>
                  <a:pt x="4545141" y="167291"/>
                  <a:pt x="4590649" y="389681"/>
                </a:cubicBezTo>
                <a:lnTo>
                  <a:pt x="4594915" y="432001"/>
                </a:lnTo>
                <a:lnTo>
                  <a:pt x="4594915" y="2496171"/>
                </a:lnTo>
                <a:lnTo>
                  <a:pt x="4590649" y="2538491"/>
                </a:lnTo>
                <a:cubicBezTo>
                  <a:pt x="4545141" y="2760882"/>
                  <a:pt x="4348370" y="2928172"/>
                  <a:pt x="4112526" y="2928172"/>
                </a:cubicBezTo>
                <a:lnTo>
                  <a:pt x="488038" y="2928172"/>
                </a:lnTo>
                <a:cubicBezTo>
                  <a:pt x="218502" y="2928172"/>
                  <a:pt x="0" y="2709670"/>
                  <a:pt x="0" y="2440134"/>
                </a:cubicBezTo>
                <a:lnTo>
                  <a:pt x="0" y="488038"/>
                </a:lnTo>
                <a:cubicBezTo>
                  <a:pt x="0" y="218502"/>
                  <a:pt x="218502" y="0"/>
                  <a:pt x="488038" y="0"/>
                </a:cubicBezTo>
                <a:close/>
              </a:path>
            </a:pathLst>
          </a:custGeom>
          <a:noFill/>
          <a:ln>
            <a:no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974" y="416875"/>
            <a:ext cx="1465313" cy="770882"/>
          </a:xfrm>
          <a:prstGeom prst="rect">
            <a:avLst/>
          </a:prstGeom>
        </p:spPr>
      </p:pic>
      <p:sp>
        <p:nvSpPr>
          <p:cNvPr id="10" name="TextBox 9">
            <a:extLst>
              <a:ext uri="{FF2B5EF4-FFF2-40B4-BE49-F238E27FC236}">
                <a16:creationId xmlns:a16="http://schemas.microsoft.com/office/drawing/2014/main" id="{2EC712B6-DB47-A8AC-5EB2-6074AB40737E}"/>
              </a:ext>
            </a:extLst>
          </p:cNvPr>
          <p:cNvSpPr txBox="1"/>
          <p:nvPr/>
        </p:nvSpPr>
        <p:spPr>
          <a:xfrm>
            <a:off x="353974" y="1043753"/>
            <a:ext cx="4597003" cy="584775"/>
          </a:xfrm>
          <a:prstGeom prst="rect">
            <a:avLst/>
          </a:prstGeom>
          <a:noFill/>
        </p:spPr>
        <p:txBody>
          <a:bodyPr wrap="square">
            <a:spAutoFit/>
          </a:bodyPr>
          <a:lstStyle/>
          <a:p>
            <a:r>
              <a:rPr lang="en-US" sz="3200" b="1" dirty="0" smtClean="0">
                <a:solidFill>
                  <a:srgbClr val="FECC00"/>
                </a:solidFill>
                <a:effectLst/>
                <a:latin typeface="Franklin Gothic Heavy" panose="020B0903020102020204" pitchFamily="34" charset="0"/>
                <a:ea typeface="Calibri" panose="020F0502020204030204" pitchFamily="34" charset="0"/>
                <a:cs typeface="Teko SemiBold" pitchFamily="2" charset="0"/>
              </a:rPr>
              <a:t>Education For All</a:t>
            </a:r>
            <a:endParaRPr lang="en-IN" sz="2800" dirty="0">
              <a:solidFill>
                <a:srgbClr val="FECC00"/>
              </a:solidFill>
              <a:latin typeface="Franklin Gothic Heavy" panose="020B0903020102020204" pitchFamily="34" charset="0"/>
              <a:cs typeface="Teko SemiBold" pitchFamily="2" charset="0"/>
            </a:endParaRPr>
          </a:p>
        </p:txBody>
      </p:sp>
    </p:spTree>
    <p:extLst>
      <p:ext uri="{BB962C8B-B14F-4D97-AF65-F5344CB8AC3E}">
        <p14:creationId xmlns:p14="http://schemas.microsoft.com/office/powerpoint/2010/main" val="3331414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146B313-8BA9-8E28-5EC2-94174E3580EA}"/>
              </a:ext>
            </a:extLst>
          </p:cNvPr>
          <p:cNvSpPr/>
          <p:nvPr/>
        </p:nvSpPr>
        <p:spPr>
          <a:xfrm>
            <a:off x="8418151" y="4709681"/>
            <a:ext cx="2928937" cy="1828800"/>
          </a:xfrm>
          <a:prstGeom prst="roundRect">
            <a:avLst/>
          </a:prstGeom>
          <a:solidFill>
            <a:srgbClr val="800080"/>
          </a:solidFill>
          <a:ln w="76200">
            <a:solidFill>
              <a:srgbClr val="800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69C674F5-17F6-B5F0-DB81-EA940FBC39F3}"/>
              </a:ext>
            </a:extLst>
          </p:cNvPr>
          <p:cNvSpPr/>
          <p:nvPr/>
        </p:nvSpPr>
        <p:spPr>
          <a:xfrm>
            <a:off x="8403405" y="2421117"/>
            <a:ext cx="2928937" cy="1828800"/>
          </a:xfrm>
          <a:prstGeom prst="roundRect">
            <a:avLst/>
          </a:prstGeom>
          <a:solidFill>
            <a:srgbClr val="800080"/>
          </a:solidFill>
          <a:ln w="76200">
            <a:solidFill>
              <a:srgbClr val="800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E86389D6-D09B-46DD-8116-D3D6F25DDEB7}"/>
              </a:ext>
            </a:extLst>
          </p:cNvPr>
          <p:cNvSpPr/>
          <p:nvPr/>
        </p:nvSpPr>
        <p:spPr>
          <a:xfrm>
            <a:off x="8406297" y="169006"/>
            <a:ext cx="2928937" cy="1828800"/>
          </a:xfrm>
          <a:prstGeom prst="roundRect">
            <a:avLst/>
          </a:prstGeom>
          <a:solidFill>
            <a:srgbClr val="800080"/>
          </a:solidFill>
          <a:ln w="76200">
            <a:solidFill>
              <a:srgbClr val="8000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F865B5D2-E465-67CA-9BD3-5CBF7B4662A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3404" y="2417601"/>
            <a:ext cx="2928937" cy="1828800"/>
          </a:xfrm>
          <a:custGeom>
            <a:avLst/>
            <a:gdLst>
              <a:gd name="connsiteX0" fmla="*/ 304806 w 2928937"/>
              <a:gd name="connsiteY0" fmla="*/ 0 h 1828800"/>
              <a:gd name="connsiteX1" fmla="*/ 2624131 w 2928937"/>
              <a:gd name="connsiteY1" fmla="*/ 0 h 1828800"/>
              <a:gd name="connsiteX2" fmla="*/ 2928937 w 2928937"/>
              <a:gd name="connsiteY2" fmla="*/ 304806 h 1828800"/>
              <a:gd name="connsiteX3" fmla="*/ 2928937 w 2928937"/>
              <a:gd name="connsiteY3" fmla="*/ 1523994 h 1828800"/>
              <a:gd name="connsiteX4" fmla="*/ 2624131 w 2928937"/>
              <a:gd name="connsiteY4" fmla="*/ 1828800 h 1828800"/>
              <a:gd name="connsiteX5" fmla="*/ 304806 w 2928937"/>
              <a:gd name="connsiteY5" fmla="*/ 1828800 h 1828800"/>
              <a:gd name="connsiteX6" fmla="*/ 0 w 2928937"/>
              <a:gd name="connsiteY6" fmla="*/ 1523994 h 1828800"/>
              <a:gd name="connsiteX7" fmla="*/ 0 w 2928937"/>
              <a:gd name="connsiteY7" fmla="*/ 304806 h 1828800"/>
              <a:gd name="connsiteX8" fmla="*/ 304806 w 2928937"/>
              <a:gd name="connsiteY8"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937" h="1828800">
                <a:moveTo>
                  <a:pt x="304806" y="0"/>
                </a:moveTo>
                <a:lnTo>
                  <a:pt x="2624131" y="0"/>
                </a:lnTo>
                <a:cubicBezTo>
                  <a:pt x="2792471" y="0"/>
                  <a:pt x="2928937" y="136466"/>
                  <a:pt x="2928937" y="304806"/>
                </a:cubicBezTo>
                <a:lnTo>
                  <a:pt x="2928937" y="1523994"/>
                </a:lnTo>
                <a:cubicBezTo>
                  <a:pt x="2928937" y="1692334"/>
                  <a:pt x="2792471" y="1828800"/>
                  <a:pt x="2624131" y="1828800"/>
                </a:cubicBezTo>
                <a:lnTo>
                  <a:pt x="304806" y="1828800"/>
                </a:lnTo>
                <a:cubicBezTo>
                  <a:pt x="136466" y="1828800"/>
                  <a:pt x="0" y="1692334"/>
                  <a:pt x="0" y="1523994"/>
                </a:cubicBezTo>
                <a:lnTo>
                  <a:pt x="0" y="304806"/>
                </a:lnTo>
                <a:cubicBezTo>
                  <a:pt x="0" y="136466"/>
                  <a:pt x="136466" y="0"/>
                  <a:pt x="304806" y="0"/>
                </a:cubicBezTo>
                <a:close/>
              </a:path>
            </a:pathLst>
          </a:custGeom>
          <a:noFill/>
          <a:ln>
            <a:noFill/>
          </a:ln>
        </p:spPr>
      </p:pic>
      <p:pic>
        <p:nvPicPr>
          <p:cNvPr id="14" name="Picture 13">
            <a:extLst>
              <a:ext uri="{FF2B5EF4-FFF2-40B4-BE49-F238E27FC236}">
                <a16:creationId xmlns:a16="http://schemas.microsoft.com/office/drawing/2014/main" id="{097B67B4-98D1-A6EA-3C11-196AD10D963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3405" y="172522"/>
            <a:ext cx="2928937" cy="1828800"/>
          </a:xfrm>
          <a:custGeom>
            <a:avLst/>
            <a:gdLst>
              <a:gd name="connsiteX0" fmla="*/ 304806 w 2928937"/>
              <a:gd name="connsiteY0" fmla="*/ 0 h 1828800"/>
              <a:gd name="connsiteX1" fmla="*/ 2624131 w 2928937"/>
              <a:gd name="connsiteY1" fmla="*/ 0 h 1828800"/>
              <a:gd name="connsiteX2" fmla="*/ 2928937 w 2928937"/>
              <a:gd name="connsiteY2" fmla="*/ 304806 h 1828800"/>
              <a:gd name="connsiteX3" fmla="*/ 2928937 w 2928937"/>
              <a:gd name="connsiteY3" fmla="*/ 1523994 h 1828800"/>
              <a:gd name="connsiteX4" fmla="*/ 2624131 w 2928937"/>
              <a:gd name="connsiteY4" fmla="*/ 1828800 h 1828800"/>
              <a:gd name="connsiteX5" fmla="*/ 304806 w 2928937"/>
              <a:gd name="connsiteY5" fmla="*/ 1828800 h 1828800"/>
              <a:gd name="connsiteX6" fmla="*/ 0 w 2928937"/>
              <a:gd name="connsiteY6" fmla="*/ 1523994 h 1828800"/>
              <a:gd name="connsiteX7" fmla="*/ 0 w 2928937"/>
              <a:gd name="connsiteY7" fmla="*/ 304806 h 1828800"/>
              <a:gd name="connsiteX8" fmla="*/ 304806 w 2928937"/>
              <a:gd name="connsiteY8"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937" h="1828800">
                <a:moveTo>
                  <a:pt x="304806" y="0"/>
                </a:moveTo>
                <a:lnTo>
                  <a:pt x="2624131" y="0"/>
                </a:lnTo>
                <a:cubicBezTo>
                  <a:pt x="2792471" y="0"/>
                  <a:pt x="2928937" y="136466"/>
                  <a:pt x="2928937" y="304806"/>
                </a:cubicBezTo>
                <a:lnTo>
                  <a:pt x="2928937" y="1523994"/>
                </a:lnTo>
                <a:cubicBezTo>
                  <a:pt x="2928937" y="1692334"/>
                  <a:pt x="2792471" y="1828800"/>
                  <a:pt x="2624131" y="1828800"/>
                </a:cubicBezTo>
                <a:lnTo>
                  <a:pt x="304806" y="1828800"/>
                </a:lnTo>
                <a:cubicBezTo>
                  <a:pt x="136466" y="1828800"/>
                  <a:pt x="0" y="1692334"/>
                  <a:pt x="0" y="1523994"/>
                </a:cubicBezTo>
                <a:lnTo>
                  <a:pt x="0" y="304806"/>
                </a:lnTo>
                <a:cubicBezTo>
                  <a:pt x="0" y="136466"/>
                  <a:pt x="136466" y="0"/>
                  <a:pt x="304806" y="0"/>
                </a:cubicBezTo>
                <a:close/>
              </a:path>
            </a:pathLst>
          </a:custGeom>
          <a:noFill/>
          <a:ln>
            <a:noFill/>
          </a:ln>
        </p:spPr>
      </p:pic>
      <p:pic>
        <p:nvPicPr>
          <p:cNvPr id="2" name="Picture 1">
            <a:extLst>
              <a:ext uri="{FF2B5EF4-FFF2-40B4-BE49-F238E27FC236}">
                <a16:creationId xmlns:a16="http://schemas.microsoft.com/office/drawing/2014/main" id="{4B34FCE8-7C8D-1975-76B3-B597BB07BCC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51028" y="4709681"/>
            <a:ext cx="2863181" cy="1828800"/>
          </a:xfrm>
          <a:custGeom>
            <a:avLst/>
            <a:gdLst>
              <a:gd name="connsiteX0" fmla="*/ 271929 w 2863181"/>
              <a:gd name="connsiteY0" fmla="*/ 0 h 1828800"/>
              <a:gd name="connsiteX1" fmla="*/ 2591254 w 2863181"/>
              <a:gd name="connsiteY1" fmla="*/ 0 h 1828800"/>
              <a:gd name="connsiteX2" fmla="*/ 2844004 w 2863181"/>
              <a:gd name="connsiteY2" fmla="*/ 134386 h 1828800"/>
              <a:gd name="connsiteX3" fmla="*/ 2863181 w 2863181"/>
              <a:gd name="connsiteY3" fmla="*/ 169717 h 1828800"/>
              <a:gd name="connsiteX4" fmla="*/ 2863181 w 2863181"/>
              <a:gd name="connsiteY4" fmla="*/ 1659083 h 1828800"/>
              <a:gd name="connsiteX5" fmla="*/ 2844004 w 2863181"/>
              <a:gd name="connsiteY5" fmla="*/ 1694414 h 1828800"/>
              <a:gd name="connsiteX6" fmla="*/ 2591254 w 2863181"/>
              <a:gd name="connsiteY6" fmla="*/ 1828800 h 1828800"/>
              <a:gd name="connsiteX7" fmla="*/ 271929 w 2863181"/>
              <a:gd name="connsiteY7" fmla="*/ 1828800 h 1828800"/>
              <a:gd name="connsiteX8" fmla="*/ 19179 w 2863181"/>
              <a:gd name="connsiteY8" fmla="*/ 1694414 h 1828800"/>
              <a:gd name="connsiteX9" fmla="*/ 0 w 2863181"/>
              <a:gd name="connsiteY9" fmla="*/ 1659079 h 1828800"/>
              <a:gd name="connsiteX10" fmla="*/ 0 w 2863181"/>
              <a:gd name="connsiteY10" fmla="*/ 169721 h 1828800"/>
              <a:gd name="connsiteX11" fmla="*/ 19179 w 2863181"/>
              <a:gd name="connsiteY11" fmla="*/ 134386 h 1828800"/>
              <a:gd name="connsiteX12" fmla="*/ 271929 w 2863181"/>
              <a:gd name="connsiteY12"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3181" h="1828800">
                <a:moveTo>
                  <a:pt x="271929" y="0"/>
                </a:moveTo>
                <a:lnTo>
                  <a:pt x="2591254" y="0"/>
                </a:lnTo>
                <a:cubicBezTo>
                  <a:pt x="2696466" y="0"/>
                  <a:pt x="2789228" y="53307"/>
                  <a:pt x="2844004" y="134386"/>
                </a:cubicBezTo>
                <a:lnTo>
                  <a:pt x="2863181" y="169717"/>
                </a:lnTo>
                <a:lnTo>
                  <a:pt x="2863181" y="1659083"/>
                </a:lnTo>
                <a:lnTo>
                  <a:pt x="2844004" y="1694414"/>
                </a:lnTo>
                <a:cubicBezTo>
                  <a:pt x="2789228" y="1775493"/>
                  <a:pt x="2696466" y="1828800"/>
                  <a:pt x="2591254" y="1828800"/>
                </a:cubicBezTo>
                <a:lnTo>
                  <a:pt x="271929" y="1828800"/>
                </a:lnTo>
                <a:cubicBezTo>
                  <a:pt x="166717" y="1828800"/>
                  <a:pt x="73955" y="1775493"/>
                  <a:pt x="19179" y="1694414"/>
                </a:cubicBezTo>
                <a:lnTo>
                  <a:pt x="0" y="1659079"/>
                </a:lnTo>
                <a:lnTo>
                  <a:pt x="0" y="169721"/>
                </a:lnTo>
                <a:lnTo>
                  <a:pt x="19179" y="134386"/>
                </a:lnTo>
                <a:cubicBezTo>
                  <a:pt x="73955" y="53307"/>
                  <a:pt x="166717" y="0"/>
                  <a:pt x="271929" y="0"/>
                </a:cubicBezTo>
                <a:close/>
              </a:path>
            </a:pathLst>
          </a:custGeom>
          <a:noFill/>
          <a:ln>
            <a:noFill/>
          </a:ln>
        </p:spPr>
      </p:pic>
      <p:sp>
        <p:nvSpPr>
          <p:cNvPr id="9" name="TextBox 8">
            <a:extLst>
              <a:ext uri="{FF2B5EF4-FFF2-40B4-BE49-F238E27FC236}">
                <a16:creationId xmlns:a16="http://schemas.microsoft.com/office/drawing/2014/main" id="{426DF3C1-37E3-E2FE-865F-21D0E47959DD}"/>
              </a:ext>
            </a:extLst>
          </p:cNvPr>
          <p:cNvSpPr txBox="1"/>
          <p:nvPr/>
        </p:nvSpPr>
        <p:spPr>
          <a:xfrm>
            <a:off x="534765" y="753781"/>
            <a:ext cx="7651291" cy="5909310"/>
          </a:xfrm>
          <a:prstGeom prst="rect">
            <a:avLst/>
          </a:prstGeom>
          <a:noFill/>
          <a:ln w="57150">
            <a:solidFill>
              <a:srgbClr val="800080"/>
            </a:solidFill>
          </a:ln>
        </p:spPr>
        <p:txBody>
          <a:bodyPr wrap="square" rtlCol="0">
            <a:spAutoFit/>
          </a:bodyPr>
          <a:lstStyle/>
          <a:p>
            <a:pPr algn="just"/>
            <a:r>
              <a:rPr lang="en-US" sz="2100" dirty="0"/>
              <a:t>In a significant step toward promoting inclusive and accessible education, Human Relief Organization Nepal provided a school bus to </a:t>
            </a:r>
            <a:r>
              <a:rPr lang="en-US" sz="2100" i="1" dirty="0"/>
              <a:t>Madrasa </a:t>
            </a:r>
            <a:r>
              <a:rPr lang="en-US" sz="2100" i="1" dirty="0" err="1"/>
              <a:t>Kulliya</a:t>
            </a:r>
            <a:r>
              <a:rPr lang="en-US" sz="2100" i="1" dirty="0"/>
              <a:t> Sumaiya Lill Banat</a:t>
            </a:r>
            <a:r>
              <a:rPr lang="en-US" sz="2100" dirty="0"/>
              <a:t>, located in Mayadevi Rural Municipality–04, </a:t>
            </a:r>
            <a:r>
              <a:rPr lang="en-US" sz="2100" dirty="0" err="1"/>
              <a:t>Bulakdihwa</a:t>
            </a:r>
            <a:r>
              <a:rPr lang="en-US" sz="2100" dirty="0"/>
              <a:t>, Kapilvastu District. This initiative was designed to ease the transportation challenges faced by students—particularly girls—who previously had to walk long distances to attend school.</a:t>
            </a:r>
          </a:p>
          <a:p>
            <a:pPr algn="just"/>
            <a:r>
              <a:rPr lang="en-US" sz="2100" dirty="0"/>
              <a:t>The introduction of the school bus has brought remarkable improvements in access to education for children from remote and underserved areas. It has contributed to increased school attendance and punctuality, while also ensuring safer and more reliable travel for students. Each day, </a:t>
            </a:r>
            <a:r>
              <a:rPr lang="en-US" sz="2100" dirty="0" smtClean="0"/>
              <a:t>(865) girl students from </a:t>
            </a:r>
            <a:r>
              <a:rPr lang="en-US" sz="2100" dirty="0"/>
              <a:t>surrounding villages use this bus service to commute to and from school, greatly enhancing their opportunities for learning.</a:t>
            </a:r>
          </a:p>
          <a:p>
            <a:pPr algn="just"/>
            <a:r>
              <a:rPr lang="en-US" sz="2100" dirty="0"/>
              <a:t>The initiative has been warmly welcomed by the school administration, students, and parents, and it stands as a testament to our continued commitment to education and child protection in vulnerable communities.</a:t>
            </a:r>
          </a:p>
        </p:txBody>
      </p:sp>
      <p:sp>
        <p:nvSpPr>
          <p:cNvPr id="7" name="TextBox 6">
            <a:extLst>
              <a:ext uri="{FF2B5EF4-FFF2-40B4-BE49-F238E27FC236}">
                <a16:creationId xmlns:a16="http://schemas.microsoft.com/office/drawing/2014/main" id="{BBB02197-9916-024F-011F-FB21B0D3F436}"/>
              </a:ext>
            </a:extLst>
          </p:cNvPr>
          <p:cNvSpPr txBox="1"/>
          <p:nvPr/>
        </p:nvSpPr>
        <p:spPr>
          <a:xfrm>
            <a:off x="534765" y="169006"/>
            <a:ext cx="6093500" cy="584775"/>
          </a:xfrm>
          <a:prstGeom prst="rect">
            <a:avLst/>
          </a:prstGeom>
          <a:noFill/>
        </p:spPr>
        <p:txBody>
          <a:bodyPr wrap="square">
            <a:spAutoFit/>
          </a:bodyPr>
          <a:lstStyle/>
          <a:p>
            <a:r>
              <a:rPr lang="en-US" sz="3200" b="1" dirty="0">
                <a:solidFill>
                  <a:srgbClr val="800080"/>
                </a:solidFill>
                <a:latin typeface="Segoe UI Black" panose="020B0A02040204020203" pitchFamily="34" charset="0"/>
                <a:ea typeface="Segoe UI Black" panose="020B0A02040204020203" pitchFamily="34" charset="0"/>
              </a:rPr>
              <a:t>Gift of School Bus</a:t>
            </a:r>
          </a:p>
        </p:txBody>
      </p:sp>
    </p:spTree>
    <p:extLst>
      <p:ext uri="{BB962C8B-B14F-4D97-AF65-F5344CB8AC3E}">
        <p14:creationId xmlns:p14="http://schemas.microsoft.com/office/powerpoint/2010/main" val="2997497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TotalTime>
  <Words>2125</Words>
  <Application>Microsoft Office PowerPoint</Application>
  <PresentationFormat>Widescreen</PresentationFormat>
  <Paragraphs>233</Paragraphs>
  <Slides>23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Calibri Light</vt:lpstr>
      <vt:lpstr>Calibri</vt:lpstr>
      <vt:lpstr>Wingdings</vt:lpstr>
      <vt:lpstr>Teko SemiBold</vt:lpstr>
      <vt:lpstr>Times New Roman</vt:lpstr>
      <vt:lpstr>Segoe UI Black</vt:lpstr>
      <vt:lpstr>Arial</vt:lpstr>
      <vt:lpstr>Franklin Gothic Heavy</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Legal Status</vt:lpstr>
      <vt:lpstr>PowerPoint Presentation</vt:lpstr>
      <vt:lpstr>PowerPoint Presentation</vt:lpstr>
      <vt:lpstr>PowerPoint Presentation</vt:lpstr>
      <vt:lpstr>PowerPoint Presentation</vt:lpstr>
      <vt:lpstr>PowerPoint Presentation</vt:lpstr>
      <vt:lpstr>WASH – Water for Life</vt:lpstr>
      <vt:lpstr>PowerPoint Presentation</vt:lpstr>
      <vt:lpstr>PowerPoint Presentation</vt:lpstr>
      <vt:lpstr>PowerPoint Presentation</vt:lpstr>
      <vt:lpstr>PowerPoint Presentation</vt:lpstr>
      <vt:lpstr>Impact 2023-2024</vt:lpstr>
      <vt:lpstr>Financial Overview</vt:lpstr>
      <vt:lpstr>PowerPoint Presentation</vt:lpstr>
      <vt:lpstr>Partner organizations</vt:lpstr>
      <vt:lpstr>Contribution in SDG Goals</vt:lpstr>
      <vt:lpstr>Contact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Furqan Ahmad Rajput</dc:creator>
  <cp:lastModifiedBy>SPS</cp:lastModifiedBy>
  <cp:revision>178</cp:revision>
  <dcterms:created xsi:type="dcterms:W3CDTF">2025-08-08T04:59:02Z</dcterms:created>
  <dcterms:modified xsi:type="dcterms:W3CDTF">2025-09-03T14:28:21Z</dcterms:modified>
</cp:coreProperties>
</file>